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67" r:id="rId3"/>
    <p:sldId id="284" r:id="rId4"/>
    <p:sldId id="258" r:id="rId5"/>
    <p:sldId id="271" r:id="rId6"/>
    <p:sldId id="274" r:id="rId7"/>
    <p:sldId id="272" r:id="rId8"/>
    <p:sldId id="265" r:id="rId9"/>
    <p:sldId id="268" r:id="rId10"/>
    <p:sldId id="275" r:id="rId11"/>
    <p:sldId id="262" r:id="rId12"/>
    <p:sldId id="283" r:id="rId13"/>
    <p:sldId id="281" r:id="rId14"/>
    <p:sldId id="278" r:id="rId15"/>
    <p:sldId id="287" r:id="rId16"/>
    <p:sldId id="289" r:id="rId17"/>
    <p:sldId id="288" r:id="rId18"/>
    <p:sldId id="290" r:id="rId19"/>
    <p:sldId id="285" r:id="rId20"/>
    <p:sldId id="277" r:id="rId21"/>
    <p:sldId id="257" r:id="rId22"/>
    <p:sldId id="264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2"/>
    <p:restoredTop sz="57567"/>
  </p:normalViewPr>
  <p:slideViewPr>
    <p:cSldViewPr snapToGrid="0">
      <p:cViewPr>
        <p:scale>
          <a:sx n="139" d="100"/>
          <a:sy n="139" d="100"/>
        </p:scale>
        <p:origin x="144" y="-1344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E33F5-648B-4A08-A536-7FA748A845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2A5A85-84B9-4F06-8A0E-A1D11C500744}">
      <dgm:prSet/>
      <dgm:spPr/>
      <dgm:t>
        <a:bodyPr/>
        <a:lstStyle/>
        <a:p>
          <a:r>
            <a:rPr lang="en-GB" dirty="0"/>
            <a:t>GWASs produce “towers” of associations due to LD</a:t>
          </a:r>
          <a:endParaRPr lang="en-US" dirty="0"/>
        </a:p>
      </dgm:t>
    </dgm:pt>
    <dgm:pt modelId="{A0C39713-DBCF-4C95-9B1A-C33B2F879540}" type="parTrans" cxnId="{DAF23049-43BB-427F-8FF1-04F4A15A7B1D}">
      <dgm:prSet/>
      <dgm:spPr/>
      <dgm:t>
        <a:bodyPr/>
        <a:lstStyle/>
        <a:p>
          <a:endParaRPr lang="en-US"/>
        </a:p>
      </dgm:t>
    </dgm:pt>
    <dgm:pt modelId="{A92DC7DA-71F1-4C95-9D48-85A157D3E3B5}" type="sibTrans" cxnId="{DAF23049-43BB-427F-8FF1-04F4A15A7B1D}">
      <dgm:prSet/>
      <dgm:spPr/>
      <dgm:t>
        <a:bodyPr/>
        <a:lstStyle/>
        <a:p>
          <a:endParaRPr lang="en-US"/>
        </a:p>
      </dgm:t>
    </dgm:pt>
    <dgm:pt modelId="{37D07BFA-833B-4066-AF58-7395EAA0350D}">
      <dgm:prSet/>
      <dgm:spPr/>
      <dgm:t>
        <a:bodyPr/>
        <a:lstStyle/>
        <a:p>
          <a:r>
            <a:rPr lang="en-GB" dirty="0"/>
            <a:t>Many SNPs in the towers will not be causal variants</a:t>
          </a:r>
          <a:endParaRPr lang="en-US" dirty="0"/>
        </a:p>
      </dgm:t>
    </dgm:pt>
    <dgm:pt modelId="{2CC8DA25-72A5-4FA5-9EA1-ECD18C0B4A56}" type="parTrans" cxnId="{002AACDF-A80E-4DE5-AF50-2E8775F56ED4}">
      <dgm:prSet/>
      <dgm:spPr/>
      <dgm:t>
        <a:bodyPr/>
        <a:lstStyle/>
        <a:p>
          <a:endParaRPr lang="en-US"/>
        </a:p>
      </dgm:t>
    </dgm:pt>
    <dgm:pt modelId="{09E2E0EA-23B4-4D0C-A7B4-2F49E1894D7B}" type="sibTrans" cxnId="{002AACDF-A80E-4DE5-AF50-2E8775F56ED4}">
      <dgm:prSet/>
      <dgm:spPr/>
      <dgm:t>
        <a:bodyPr/>
        <a:lstStyle/>
        <a:p>
          <a:endParaRPr lang="en-US"/>
        </a:p>
      </dgm:t>
    </dgm:pt>
    <dgm:pt modelId="{E048DA23-38F3-4CE2-B351-8005BEE0608A}">
      <dgm:prSet/>
      <dgm:spPr/>
      <dgm:t>
        <a:bodyPr/>
        <a:lstStyle/>
        <a:p>
          <a:r>
            <a:rPr lang="en-GB" dirty="0"/>
            <a:t>Fine-mapping = narrowing down association signals to those most likely to be causal</a:t>
          </a:r>
          <a:endParaRPr lang="en-US" dirty="0"/>
        </a:p>
      </dgm:t>
    </dgm:pt>
    <dgm:pt modelId="{C55FC46E-208A-4D0E-A1B3-E307869871BE}" type="parTrans" cxnId="{BB2BC5B8-7BD3-4F70-9BE2-D595D9FF0D02}">
      <dgm:prSet/>
      <dgm:spPr/>
      <dgm:t>
        <a:bodyPr/>
        <a:lstStyle/>
        <a:p>
          <a:endParaRPr lang="en-US"/>
        </a:p>
      </dgm:t>
    </dgm:pt>
    <dgm:pt modelId="{A8151C88-C806-44EC-8337-BE5E1AFA9555}" type="sibTrans" cxnId="{BB2BC5B8-7BD3-4F70-9BE2-D595D9FF0D02}">
      <dgm:prSet/>
      <dgm:spPr/>
      <dgm:t>
        <a:bodyPr/>
        <a:lstStyle/>
        <a:p>
          <a:endParaRPr lang="en-US"/>
        </a:p>
      </dgm:t>
    </dgm:pt>
    <dgm:pt modelId="{DB7ABCBB-C75B-2E4D-808A-5558FDF345BF}" type="pres">
      <dgm:prSet presAssocID="{27FE33F5-648B-4A08-A536-7FA748A845BD}" presName="linear" presStyleCnt="0">
        <dgm:presLayoutVars>
          <dgm:animLvl val="lvl"/>
          <dgm:resizeHandles val="exact"/>
        </dgm:presLayoutVars>
      </dgm:prSet>
      <dgm:spPr/>
    </dgm:pt>
    <dgm:pt modelId="{3C9D9F32-89B2-5542-91A1-C787F66530E5}" type="pres">
      <dgm:prSet presAssocID="{B62A5A85-84B9-4F06-8A0E-A1D11C5007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79EF50-EAEE-8F4F-84CE-231D8016C330}" type="pres">
      <dgm:prSet presAssocID="{A92DC7DA-71F1-4C95-9D48-85A157D3E3B5}" presName="spacer" presStyleCnt="0"/>
      <dgm:spPr/>
    </dgm:pt>
    <dgm:pt modelId="{F17C5E9A-82AF-1943-82F7-EB89D4575C12}" type="pres">
      <dgm:prSet presAssocID="{37D07BFA-833B-4066-AF58-7395EAA035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CC69DA-EB0E-6246-83EE-7E223D12D7D6}" type="pres">
      <dgm:prSet presAssocID="{09E2E0EA-23B4-4D0C-A7B4-2F49E1894D7B}" presName="spacer" presStyleCnt="0"/>
      <dgm:spPr/>
    </dgm:pt>
    <dgm:pt modelId="{A8718389-7D36-534B-8081-BCD301814ED3}" type="pres">
      <dgm:prSet presAssocID="{E048DA23-38F3-4CE2-B351-8005BEE060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F23049-43BB-427F-8FF1-04F4A15A7B1D}" srcId="{27FE33F5-648B-4A08-A536-7FA748A845BD}" destId="{B62A5A85-84B9-4F06-8A0E-A1D11C500744}" srcOrd="0" destOrd="0" parTransId="{A0C39713-DBCF-4C95-9B1A-C33B2F879540}" sibTransId="{A92DC7DA-71F1-4C95-9D48-85A157D3E3B5}"/>
    <dgm:cxn modelId="{3D635595-D340-1F40-B7F4-B00BCF742453}" type="presOf" srcId="{37D07BFA-833B-4066-AF58-7395EAA0350D}" destId="{F17C5E9A-82AF-1943-82F7-EB89D4575C12}" srcOrd="0" destOrd="0" presId="urn:microsoft.com/office/officeart/2005/8/layout/vList2"/>
    <dgm:cxn modelId="{BB2BC5B8-7BD3-4F70-9BE2-D595D9FF0D02}" srcId="{27FE33F5-648B-4A08-A536-7FA748A845BD}" destId="{E048DA23-38F3-4CE2-B351-8005BEE0608A}" srcOrd="2" destOrd="0" parTransId="{C55FC46E-208A-4D0E-A1B3-E307869871BE}" sibTransId="{A8151C88-C806-44EC-8337-BE5E1AFA9555}"/>
    <dgm:cxn modelId="{6484E8BA-4B74-5542-AF94-39C7F39A9531}" type="presOf" srcId="{B62A5A85-84B9-4F06-8A0E-A1D11C500744}" destId="{3C9D9F32-89B2-5542-91A1-C787F66530E5}" srcOrd="0" destOrd="0" presId="urn:microsoft.com/office/officeart/2005/8/layout/vList2"/>
    <dgm:cxn modelId="{22B1CFC0-B3A6-2746-B422-04BC0B2610F5}" type="presOf" srcId="{27FE33F5-648B-4A08-A536-7FA748A845BD}" destId="{DB7ABCBB-C75B-2E4D-808A-5558FDF345BF}" srcOrd="0" destOrd="0" presId="urn:microsoft.com/office/officeart/2005/8/layout/vList2"/>
    <dgm:cxn modelId="{9C3105D3-935F-B44F-B678-C74113C26E13}" type="presOf" srcId="{E048DA23-38F3-4CE2-B351-8005BEE0608A}" destId="{A8718389-7D36-534B-8081-BCD301814ED3}" srcOrd="0" destOrd="0" presId="urn:microsoft.com/office/officeart/2005/8/layout/vList2"/>
    <dgm:cxn modelId="{002AACDF-A80E-4DE5-AF50-2E8775F56ED4}" srcId="{27FE33F5-648B-4A08-A536-7FA748A845BD}" destId="{37D07BFA-833B-4066-AF58-7395EAA0350D}" srcOrd="1" destOrd="0" parTransId="{2CC8DA25-72A5-4FA5-9EA1-ECD18C0B4A56}" sibTransId="{09E2E0EA-23B4-4D0C-A7B4-2F49E1894D7B}"/>
    <dgm:cxn modelId="{DC66D34A-8E92-AF46-8B51-699536959C43}" type="presParOf" srcId="{DB7ABCBB-C75B-2E4D-808A-5558FDF345BF}" destId="{3C9D9F32-89B2-5542-91A1-C787F66530E5}" srcOrd="0" destOrd="0" presId="urn:microsoft.com/office/officeart/2005/8/layout/vList2"/>
    <dgm:cxn modelId="{6A18425A-0A10-F54D-B863-9971152C3E86}" type="presParOf" srcId="{DB7ABCBB-C75B-2E4D-808A-5558FDF345BF}" destId="{3279EF50-EAEE-8F4F-84CE-231D8016C330}" srcOrd="1" destOrd="0" presId="urn:microsoft.com/office/officeart/2005/8/layout/vList2"/>
    <dgm:cxn modelId="{24691DA0-A71A-1046-A30A-8E1F0CAB59AB}" type="presParOf" srcId="{DB7ABCBB-C75B-2E4D-808A-5558FDF345BF}" destId="{F17C5E9A-82AF-1943-82F7-EB89D4575C12}" srcOrd="2" destOrd="0" presId="urn:microsoft.com/office/officeart/2005/8/layout/vList2"/>
    <dgm:cxn modelId="{ADA7778D-160A-CB47-94C9-E32FEFEBB10E}" type="presParOf" srcId="{DB7ABCBB-C75B-2E4D-808A-5558FDF345BF}" destId="{6ECC69DA-EB0E-6246-83EE-7E223D12D7D6}" srcOrd="3" destOrd="0" presId="urn:microsoft.com/office/officeart/2005/8/layout/vList2"/>
    <dgm:cxn modelId="{90D45BEF-8EDE-0B4B-AD30-200A81F62F18}" type="presParOf" srcId="{DB7ABCBB-C75B-2E4D-808A-5558FDF345BF}" destId="{A8718389-7D36-534B-8081-BCD301814E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D9F32-89B2-5542-91A1-C787F66530E5}">
      <dsp:nvSpPr>
        <dsp:cNvPr id="0" name=""/>
        <dsp:cNvSpPr/>
      </dsp:nvSpPr>
      <dsp:spPr>
        <a:xfrm>
          <a:off x="0" y="179477"/>
          <a:ext cx="4094480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GWASs produce “towers” of associations due to LD</a:t>
          </a:r>
          <a:endParaRPr lang="en-US" sz="2300" kern="1200" dirty="0"/>
        </a:p>
      </dsp:txBody>
      <dsp:txXfrm>
        <a:off x="62808" y="242285"/>
        <a:ext cx="3968864" cy="1161018"/>
      </dsp:txXfrm>
    </dsp:sp>
    <dsp:sp modelId="{F17C5E9A-82AF-1943-82F7-EB89D4575C12}">
      <dsp:nvSpPr>
        <dsp:cNvPr id="0" name=""/>
        <dsp:cNvSpPr/>
      </dsp:nvSpPr>
      <dsp:spPr>
        <a:xfrm>
          <a:off x="0" y="1532351"/>
          <a:ext cx="4094480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Many SNPs in the towers will not be causal variants</a:t>
          </a:r>
          <a:endParaRPr lang="en-US" sz="2300" kern="1200" dirty="0"/>
        </a:p>
      </dsp:txBody>
      <dsp:txXfrm>
        <a:off x="62808" y="1595159"/>
        <a:ext cx="3968864" cy="1161018"/>
      </dsp:txXfrm>
    </dsp:sp>
    <dsp:sp modelId="{A8718389-7D36-534B-8081-BCD301814ED3}">
      <dsp:nvSpPr>
        <dsp:cNvPr id="0" name=""/>
        <dsp:cNvSpPr/>
      </dsp:nvSpPr>
      <dsp:spPr>
        <a:xfrm>
          <a:off x="0" y="2885226"/>
          <a:ext cx="4094480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Fine-mapping = narrowing down association signals to those most likely to be causal</a:t>
          </a:r>
          <a:endParaRPr lang="en-US" sz="2300" kern="1200" dirty="0"/>
        </a:p>
      </dsp:txBody>
      <dsp:txXfrm>
        <a:off x="62808" y="2948034"/>
        <a:ext cx="3968864" cy="1161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91D78-1E85-D746-B1F2-D6E5426809CD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24CD2-45FD-644E-842E-6F1DD6C5C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7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02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39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56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63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7D98-F618-C933-1C11-39ACEA0D1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5D53E-D47A-9E00-E41B-3C518216B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5BBEC-59D3-E0A4-2274-77349C814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CEB65-BBD8-DA4B-530B-449811C29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21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95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5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65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7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9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5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4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CD2-45FD-644E-842E-6F1DD6C5C9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2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44D-0B94-F343-B71A-1C5A83427A5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183-2117-4A4D-AC79-02600FB99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58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44D-0B94-F343-B71A-1C5A83427A5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183-2117-4A4D-AC79-02600FB99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44D-0B94-F343-B71A-1C5A83427A5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183-2117-4A4D-AC79-02600FB99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44D-0B94-F343-B71A-1C5A83427A5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183-2117-4A4D-AC79-02600FB99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2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44D-0B94-F343-B71A-1C5A83427A5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183-2117-4A4D-AC79-02600FB99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44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44D-0B94-F343-B71A-1C5A83427A5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183-2117-4A4D-AC79-02600FB99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4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44D-0B94-F343-B71A-1C5A83427A5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183-2117-4A4D-AC79-02600FB99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44D-0B94-F343-B71A-1C5A83427A5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183-2117-4A4D-AC79-02600FB99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3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44D-0B94-F343-B71A-1C5A83427A5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183-2117-4A4D-AC79-02600FB99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4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44D-0B94-F343-B71A-1C5A83427A5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183-2117-4A4D-AC79-02600FB99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44D-0B94-F343-B71A-1C5A83427A5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183-2117-4A4D-AC79-02600FB99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9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DE844D-0B94-F343-B71A-1C5A83427A59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0A183-2117-4A4D-AC79-02600FB99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7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1.png"/><Relationship Id="rId4" Type="http://schemas.openxmlformats.org/officeDocument/2006/relationships/image" Target="../media/image2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18" Type="http://schemas.openxmlformats.org/officeDocument/2006/relationships/image" Target="../media/image74.png"/><Relationship Id="rId3" Type="http://schemas.openxmlformats.org/officeDocument/2006/relationships/image" Target="../media/image64.png"/><Relationship Id="rId21" Type="http://schemas.openxmlformats.org/officeDocument/2006/relationships/image" Target="../media/image76.png"/><Relationship Id="rId7" Type="http://schemas.openxmlformats.org/officeDocument/2006/relationships/image" Target="../media/image44.png"/><Relationship Id="rId12" Type="http://schemas.openxmlformats.org/officeDocument/2006/relationships/image" Target="../media/image28.png"/><Relationship Id="rId17" Type="http://schemas.openxmlformats.org/officeDocument/2006/relationships/image" Target="../media/image50.png"/><Relationship Id="rId2" Type="http://schemas.openxmlformats.org/officeDocument/2006/relationships/image" Target="../media/image63.png"/><Relationship Id="rId16" Type="http://schemas.openxmlformats.org/officeDocument/2006/relationships/image" Target="../media/image73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5" Type="http://schemas.openxmlformats.org/officeDocument/2006/relationships/image" Target="../media/image72.png"/><Relationship Id="rId10" Type="http://schemas.openxmlformats.org/officeDocument/2006/relationships/image" Target="../media/image68.png"/><Relationship Id="rId19" Type="http://schemas.openxmlformats.org/officeDocument/2006/relationships/image" Target="../media/image54.png"/><Relationship Id="rId4" Type="http://schemas.openxmlformats.org/officeDocument/2006/relationships/image" Target="../media/image65.png"/><Relationship Id="rId9" Type="http://schemas.openxmlformats.org/officeDocument/2006/relationships/image" Target="../media/image39.png"/><Relationship Id="rId1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nnahutch.github.io/PhD/SuSiE.html" TargetMode="External"/><Relationship Id="rId3" Type="http://schemas.openxmlformats.org/officeDocument/2006/relationships/hyperlink" Target="https://pmc.ncbi.nlm.nih.gov/articles/PMC7733401/" TargetMode="External"/><Relationship Id="rId7" Type="http://schemas.openxmlformats.org/officeDocument/2006/relationships/hyperlink" Target="https://www.youtube.com/watch?v=S6vfOr336b0" TargetMode="External"/><Relationship Id="rId2" Type="http://schemas.openxmlformats.org/officeDocument/2006/relationships/hyperlink" Target="https://youtu.be/pglYf7woc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L3YawgTPhc" TargetMode="External"/><Relationship Id="rId5" Type="http://schemas.openxmlformats.org/officeDocument/2006/relationships/hyperlink" Target="https://cnsgenomics.com/data/teaching/GNGWS23/module1/11_fine-mapping.html" TargetMode="External"/><Relationship Id="rId10" Type="http://schemas.openxmlformats.org/officeDocument/2006/relationships/hyperlink" Target="https://stephenslab.github.io/susie-paper/manuscript_results/pedagogical_example.html" TargetMode="External"/><Relationship Id="rId4" Type="http://schemas.openxmlformats.org/officeDocument/2006/relationships/hyperlink" Target="https://stephenslab.github.io/susieR/articles/finemapping_summary_statistics.html" TargetMode="External"/><Relationship Id="rId9" Type="http://schemas.openxmlformats.org/officeDocument/2006/relationships/hyperlink" Target="https://www.youtube.com/watch?v=c6RCLLxS3E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842E-4439-0F3E-A61D-C7A90EC40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/>
          </a:bodyPr>
          <a:lstStyle/>
          <a:p>
            <a:r>
              <a:rPr lang="en-GB" sz="5200" dirty="0"/>
              <a:t>Fine-mapping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DD235-DBB6-E5E7-5588-00D03FE21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>
            <a:normAutofit/>
          </a:bodyPr>
          <a:lstStyle/>
          <a:p>
            <a:r>
              <a:rPr lang="en-GB" dirty="0" err="1"/>
              <a:t>SMARTbiomed</a:t>
            </a:r>
            <a:r>
              <a:rPr lang="en-GB" dirty="0"/>
              <a:t> Summer School 2025</a:t>
            </a:r>
          </a:p>
          <a:p>
            <a:r>
              <a:rPr lang="en-GB" dirty="0"/>
              <a:t>Dr Isabelle McGrath</a:t>
            </a:r>
          </a:p>
          <a:p>
            <a:r>
              <a:rPr lang="en-GB" dirty="0"/>
              <a:t>Postdoctoral Researcher,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31019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55CD-F766-5D42-967A-D655D403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497"/>
            <a:ext cx="10515600" cy="1325563"/>
          </a:xfrm>
        </p:spPr>
        <p:txBody>
          <a:bodyPr/>
          <a:lstStyle/>
          <a:p>
            <a:r>
              <a:rPr lang="en-GB" dirty="0"/>
              <a:t>Limitations of single-causal variant assumption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DE87-2217-5089-39AD-F6DAA67F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1731"/>
            <a:ext cx="4148470" cy="1495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PIPs give the same rankings within a locus as the association statistic </a:t>
            </a:r>
            <a:r>
              <a:rPr lang="en-GB" dirty="0">
                <a:sym typeface="Wingdings" pitchFamily="2" charset="2"/>
              </a:rPr>
              <a:t> unlikely to tell us anything new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 descr="Fig. 2">
            <a:extLst>
              <a:ext uri="{FF2B5EF4-FFF2-40B4-BE49-F238E27FC236}">
                <a16:creationId xmlns:a16="http://schemas.microsoft.com/office/drawing/2014/main" id="{5EAE9D0B-6B6F-691F-622B-7FD42C875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28"/>
          <a:stretch/>
        </p:blipFill>
        <p:spPr bwMode="auto">
          <a:xfrm>
            <a:off x="5936089" y="1825625"/>
            <a:ext cx="5702845" cy="38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60CF85-8C4F-336C-3917-1DB8532FB5AF}"/>
              </a:ext>
            </a:extLst>
          </p:cNvPr>
          <p:cNvSpPr txBox="1"/>
          <p:nvPr/>
        </p:nvSpPr>
        <p:spPr>
          <a:xfrm>
            <a:off x="9994673" y="5806372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Wang,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94001-C905-5595-449F-8197C8FA7486}"/>
              </a:ext>
            </a:extLst>
          </p:cNvPr>
          <p:cNvSpPr/>
          <p:nvPr/>
        </p:nvSpPr>
        <p:spPr>
          <a:xfrm>
            <a:off x="5936089" y="1718945"/>
            <a:ext cx="305223" cy="354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02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72E5-D07A-FB4C-4FA1-4C843DDA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causal variant fine-mapping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C109F-F66F-B4A9-D59F-AC3F23EA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977"/>
            <a:ext cx="9977438" cy="4464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Conditional approach 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COJO-ABF</a:t>
            </a:r>
          </a:p>
          <a:p>
            <a:pPr marL="0" indent="0">
              <a:buNone/>
            </a:pPr>
            <a:r>
              <a:rPr lang="en-GB" b="1" dirty="0"/>
              <a:t>Model causal configurations</a:t>
            </a:r>
          </a:p>
          <a:p>
            <a:pPr lvl="1"/>
            <a:r>
              <a:rPr lang="en-GB" dirty="0"/>
              <a:t>CAVIAR, CAVIAR BF, FINEMAP, DAP-G</a:t>
            </a:r>
          </a:p>
          <a:p>
            <a:pPr marL="0" indent="0">
              <a:buNone/>
            </a:pPr>
            <a:r>
              <a:rPr lang="en-GB" b="1" dirty="0"/>
              <a:t>Sum-up single effects</a:t>
            </a:r>
          </a:p>
          <a:p>
            <a:pPr lvl="1"/>
            <a:r>
              <a:rPr lang="en-GB" dirty="0" err="1"/>
              <a:t>SuSiE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0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13EF-2D7D-E6C8-D899-A005C365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SuSiE</a:t>
            </a:r>
            <a:endParaRPr lang="en-GB" dirty="0"/>
          </a:p>
        </p:txBody>
      </p:sp>
      <p:pic>
        <p:nvPicPr>
          <p:cNvPr id="4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AB24BC05-07B3-E368-14D2-DBE7C8F9E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93" y="1553236"/>
            <a:ext cx="5895307" cy="2223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E8DFB8-15D4-EF95-24DB-46F62C464EF2}"/>
              </a:ext>
            </a:extLst>
          </p:cNvPr>
          <p:cNvSpPr txBox="1"/>
          <p:nvPr/>
        </p:nvSpPr>
        <p:spPr>
          <a:xfrm>
            <a:off x="544010" y="4282633"/>
            <a:ext cx="4190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Individual level genotypes &amp; phenotypes </a:t>
            </a:r>
          </a:p>
          <a:p>
            <a:r>
              <a:rPr lang="en-GB" dirty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GWAS summary statistics &amp; LD reference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BF2FC-E14B-5498-8A36-ADCE0326D36F}"/>
              </a:ext>
            </a:extLst>
          </p:cNvPr>
          <p:cNvSpPr txBox="1"/>
          <p:nvPr/>
        </p:nvSpPr>
        <p:spPr>
          <a:xfrm>
            <a:off x="6330699" y="4282633"/>
            <a:ext cx="28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Available as an R package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5329703-6A9B-9724-D81A-91D848CB0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26440"/>
            <a:ext cx="5877700" cy="20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9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A439-39A5-636F-C438-1949493F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SuSiE</a:t>
            </a:r>
            <a:r>
              <a:rPr lang="en-GB" dirty="0"/>
              <a:t>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3A6296-4057-B368-2ABC-1911D8D79032}"/>
                  </a:ext>
                </a:extLst>
              </p:cNvPr>
              <p:cNvSpPr txBox="1"/>
              <p:nvPr/>
            </p:nvSpPr>
            <p:spPr>
              <a:xfrm>
                <a:off x="838200" y="1779687"/>
                <a:ext cx="10196945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Goal: </a:t>
                </a:r>
              </a:p>
              <a:p>
                <a:pPr marL="342900" indent="-342900">
                  <a:buAutoNum type="arabicParenBoth"/>
                </a:pPr>
                <a:r>
                  <a:rPr lang="en-GB" dirty="0"/>
                  <a:t>find as many credible sets as the data supports, each with as few variables as possible.</a:t>
                </a:r>
              </a:p>
              <a:p>
                <a:pPr marL="342900" indent="-342900">
                  <a:buAutoNum type="arabicParenBoth"/>
                </a:pPr>
                <a:r>
                  <a:rPr lang="en-GB" dirty="0"/>
                  <a:t>Assign probabilities to variants in the credible sets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Idea: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Allow up to L causal variants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/>
                  <a:t> : “single effect vectors” which contain p variants and are assumed to capture at least one causal effect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3A6296-4057-B368-2ABC-1911D8D79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9687"/>
                <a:ext cx="10196945" cy="4801314"/>
              </a:xfrm>
              <a:prstGeom prst="rect">
                <a:avLst/>
              </a:prstGeom>
              <a:blipFill>
                <a:blip r:embed="rId3"/>
                <a:stretch>
                  <a:fillRect l="-623" t="-792" r="-8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E2B54F-6347-68ED-D55C-2BEB63B738B0}"/>
                  </a:ext>
                </a:extLst>
              </p:cNvPr>
              <p:cNvSpPr txBox="1"/>
              <p:nvPr/>
            </p:nvSpPr>
            <p:spPr>
              <a:xfrm>
                <a:off x="1126731" y="5047231"/>
                <a:ext cx="2322046" cy="1130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nary>
                        <m:naryPr>
                          <m:chr m:val="∑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E2B54F-6347-68ED-D55C-2BEB63B73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31" y="5047231"/>
                <a:ext cx="2322046" cy="1130822"/>
              </a:xfrm>
              <a:prstGeom prst="rect">
                <a:avLst/>
              </a:prstGeom>
              <a:blipFill>
                <a:blip r:embed="rId4"/>
                <a:stretch>
                  <a:fillRect l="-8696" t="-102222" b="-1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CC25FF-7009-30FD-ACF7-2482265394C4}"/>
                  </a:ext>
                </a:extLst>
              </p:cNvPr>
              <p:cNvSpPr txBox="1"/>
              <p:nvPr/>
            </p:nvSpPr>
            <p:spPr>
              <a:xfrm>
                <a:off x="4272825" y="5533759"/>
                <a:ext cx="4079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/>
                  <a:t> a p vector with one non-zero element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CC25FF-7009-30FD-ACF7-24822653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825" y="5533759"/>
                <a:ext cx="4079578" cy="369332"/>
              </a:xfrm>
              <a:prstGeom prst="rect">
                <a:avLst/>
              </a:prstGeom>
              <a:blipFill>
                <a:blip r:embed="rId5"/>
                <a:stretch>
                  <a:fillRect t="-6667" r="-311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A3F5C5-1A32-B886-425C-72826CECDFB7}"/>
                  </a:ext>
                </a:extLst>
              </p:cNvPr>
              <p:cNvSpPr txBox="1"/>
              <p:nvPr/>
            </p:nvSpPr>
            <p:spPr>
              <a:xfrm>
                <a:off x="4272825" y="5872235"/>
                <a:ext cx="4349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GB" dirty="0"/>
                  <a:t> the maximum number of causal variants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A3F5C5-1A32-B886-425C-72826CECD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825" y="5872235"/>
                <a:ext cx="4349460" cy="369332"/>
              </a:xfrm>
              <a:prstGeom prst="rect">
                <a:avLst/>
              </a:prstGeom>
              <a:blipFill>
                <a:blip r:embed="rId6"/>
                <a:stretch>
                  <a:fillRect t="-6667" r="-29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875B17-E767-3DE9-DB7C-48E477A26733}"/>
                  </a:ext>
                </a:extLst>
              </p:cNvPr>
              <p:cNvSpPr txBox="1"/>
              <p:nvPr/>
            </p:nvSpPr>
            <p:spPr>
              <a:xfrm>
                <a:off x="4272825" y="4966311"/>
                <a:ext cx="2153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phenotype vector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genotype matrix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875B17-E767-3DE9-DB7C-48E477A2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825" y="4966311"/>
                <a:ext cx="2153731" cy="646331"/>
              </a:xfrm>
              <a:prstGeom prst="rect">
                <a:avLst/>
              </a:prstGeom>
              <a:blipFill>
                <a:blip r:embed="rId7"/>
                <a:stretch>
                  <a:fillRect t="-5769" r="-1765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E5C956-C5BF-7968-A7FD-76DD0CF44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69254"/>
              </p:ext>
            </p:extLst>
          </p:nvPr>
        </p:nvGraphicFramePr>
        <p:xfrm>
          <a:off x="9353834" y="4962067"/>
          <a:ext cx="418592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592">
                  <a:extLst>
                    <a:ext uri="{9D8B030D-6E8A-4147-A177-3AD203B41FA5}">
                      <a16:colId xmlns:a16="http://schemas.microsoft.com/office/drawing/2014/main" val="2021522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102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67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1904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26E1B8A-AF29-B493-3CFD-1309EA2C3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670336"/>
              </p:ext>
            </p:extLst>
          </p:nvPr>
        </p:nvGraphicFramePr>
        <p:xfrm>
          <a:off x="9975154" y="4962067"/>
          <a:ext cx="418592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592">
                  <a:extLst>
                    <a:ext uri="{9D8B030D-6E8A-4147-A177-3AD203B41FA5}">
                      <a16:colId xmlns:a16="http://schemas.microsoft.com/office/drawing/2014/main" val="2021522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102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67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04190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E9AADC-C392-F0ED-FF33-A3040D0EA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10441"/>
              </p:ext>
            </p:extLst>
          </p:nvPr>
        </p:nvGraphicFramePr>
        <p:xfrm>
          <a:off x="10609860" y="4966311"/>
          <a:ext cx="418592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592">
                  <a:extLst>
                    <a:ext uri="{9D8B030D-6E8A-4147-A177-3AD203B41FA5}">
                      <a16:colId xmlns:a16="http://schemas.microsoft.com/office/drawing/2014/main" val="2021522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02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67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041904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CC4A72-F7ED-B293-8A40-33034BD8A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19509"/>
              </p:ext>
            </p:extLst>
          </p:nvPr>
        </p:nvGraphicFramePr>
        <p:xfrm>
          <a:off x="11558074" y="4962067"/>
          <a:ext cx="418592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592">
                  <a:extLst>
                    <a:ext uri="{9D8B030D-6E8A-4147-A177-3AD203B41FA5}">
                      <a16:colId xmlns:a16="http://schemas.microsoft.com/office/drawing/2014/main" val="2021522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02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67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1904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F88A437-5367-F423-838E-BA4A576E23F5}"/>
              </a:ext>
            </a:extLst>
          </p:cNvPr>
          <p:cNvSpPr txBox="1"/>
          <p:nvPr/>
        </p:nvSpPr>
        <p:spPr>
          <a:xfrm>
            <a:off x="9728996" y="533366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955F30-B887-2E3D-BA9B-A7E23D5DC8BD}"/>
              </a:ext>
            </a:extLst>
          </p:cNvPr>
          <p:cNvSpPr txBox="1"/>
          <p:nvPr/>
        </p:nvSpPr>
        <p:spPr>
          <a:xfrm>
            <a:off x="10347754" y="533366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F28C51-60D8-D13F-04EC-2698C9DC15D9}"/>
              </a:ext>
            </a:extLst>
          </p:cNvPr>
          <p:cNvSpPr txBox="1"/>
          <p:nvPr/>
        </p:nvSpPr>
        <p:spPr>
          <a:xfrm>
            <a:off x="11139071" y="533366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707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58A1-BB53-F777-A3D3-6388650D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SuSiE</a:t>
            </a:r>
            <a:r>
              <a:rPr lang="en-GB" dirty="0"/>
              <a:t>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4B70FE-EA60-8D77-02D7-0B7A2DAD92B1}"/>
                  </a:ext>
                </a:extLst>
              </p:cNvPr>
              <p:cNvSpPr txBox="1"/>
              <p:nvPr/>
            </p:nvSpPr>
            <p:spPr>
              <a:xfrm>
                <a:off x="7842540" y="3407344"/>
                <a:ext cx="4079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/>
                  <a:t> a p vector with one non-zero element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4B70FE-EA60-8D77-02D7-0B7A2DAD9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540" y="3407344"/>
                <a:ext cx="4079578" cy="369332"/>
              </a:xfrm>
              <a:prstGeom prst="rect">
                <a:avLst/>
              </a:prstGeom>
              <a:blipFill>
                <a:blip r:embed="rId3"/>
                <a:stretch>
                  <a:fillRect t="-10000" r="-311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857617-C1B5-B98E-1789-4D9644FF7A0B}"/>
                  </a:ext>
                </a:extLst>
              </p:cNvPr>
              <p:cNvSpPr txBox="1"/>
              <p:nvPr/>
            </p:nvSpPr>
            <p:spPr>
              <a:xfrm>
                <a:off x="7842540" y="3745820"/>
                <a:ext cx="4349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GB" dirty="0"/>
                  <a:t> the maximum number of causal variants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857617-C1B5-B98E-1789-4D9644FF7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540" y="3745820"/>
                <a:ext cx="4349460" cy="369332"/>
              </a:xfrm>
              <a:prstGeom prst="rect">
                <a:avLst/>
              </a:prstGeom>
              <a:blipFill>
                <a:blip r:embed="rId4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CA584D-AEC0-5A79-4A51-353B4C17A53E}"/>
                  </a:ext>
                </a:extLst>
              </p:cNvPr>
              <p:cNvSpPr txBox="1"/>
              <p:nvPr/>
            </p:nvSpPr>
            <p:spPr>
              <a:xfrm>
                <a:off x="7842540" y="2839896"/>
                <a:ext cx="2153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phenotype vector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genotype matrix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CA584D-AEC0-5A79-4A51-353B4C17A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540" y="2839896"/>
                <a:ext cx="2153731" cy="646331"/>
              </a:xfrm>
              <a:prstGeom prst="rect">
                <a:avLst/>
              </a:prstGeom>
              <a:blipFill>
                <a:blip r:embed="rId5"/>
                <a:stretch>
                  <a:fillRect t="-3846" r="-1170" b="-13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BAB3A8-276C-8241-7B84-7E5D925C8BE3}"/>
                  </a:ext>
                </a:extLst>
              </p:cNvPr>
              <p:cNvSpPr txBox="1"/>
              <p:nvPr/>
            </p:nvSpPr>
            <p:spPr>
              <a:xfrm>
                <a:off x="4349461" y="2789856"/>
                <a:ext cx="2679836" cy="1303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nary>
                        <m:naryPr>
                          <m:chr m:val="∑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BAB3A8-276C-8241-7B84-7E5D925C8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461" y="2789856"/>
                <a:ext cx="2679836" cy="1303883"/>
              </a:xfrm>
              <a:prstGeom prst="rect">
                <a:avLst/>
              </a:prstGeom>
              <a:blipFill>
                <a:blip r:embed="rId6"/>
                <a:stretch>
                  <a:fillRect l="-8962" t="-100000" b="-15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BFF7C-B4F4-DCEA-25B4-DB4E6C82338A}"/>
                  </a:ext>
                </a:extLst>
              </p:cNvPr>
              <p:cNvSpPr txBox="1"/>
              <p:nvPr/>
            </p:nvSpPr>
            <p:spPr>
              <a:xfrm>
                <a:off x="223027" y="4661187"/>
                <a:ext cx="12287178" cy="234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Initialise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Repeat</a:t>
                </a:r>
              </a:p>
              <a:p>
                <a:r>
                  <a:rPr lang="en-GB" dirty="0"/>
                  <a:t>       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1,…,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GB" dirty="0"/>
                  <a:t> do:</a:t>
                </a:r>
              </a:p>
              <a:p>
                <a:pPr lvl="1"/>
                <a:r>
                  <a:rPr lang="en-GB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  compute residuals from fitting all other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s</a:t>
                </a:r>
              </a:p>
              <a:p>
                <a:pPr lvl="1"/>
                <a:r>
                  <a:rPr lang="en-GB" dirty="0"/>
                  <a:t>	Fit single-effect regression model to residuals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 &amp; compute PIPs, credible set and posterior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Until converged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BFF7C-B4F4-DCEA-25B4-DB4E6C823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27" y="4661187"/>
                <a:ext cx="12287178" cy="2342629"/>
              </a:xfrm>
              <a:prstGeom prst="rect">
                <a:avLst/>
              </a:prstGeom>
              <a:blipFill>
                <a:blip r:embed="rId7"/>
                <a:stretch>
                  <a:fillRect l="-413" t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84F9B7-482A-C3D5-8221-F06738F6F813}"/>
                  </a:ext>
                </a:extLst>
              </p:cNvPr>
              <p:cNvSpPr txBox="1"/>
              <p:nvPr/>
            </p:nvSpPr>
            <p:spPr>
              <a:xfrm>
                <a:off x="989866" y="1690688"/>
                <a:ext cx="1079213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/>
                  <a:t>Intuition:</a:t>
                </a:r>
              </a:p>
              <a:p>
                <a:r>
                  <a:rPr lang="en-GB" dirty="0"/>
                  <a:t>If we know all single-effect vectors except 1,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/>
                  <a:t> with a single-effect regression</a:t>
                </a:r>
              </a:p>
              <a:p>
                <a:r>
                  <a:rPr lang="en-GB" dirty="0"/>
                  <a:t>But we don’t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>
                  <a:sym typeface="Wingdings" pitchFamily="2" charset="2"/>
                </a:endParaRPr>
              </a:p>
              <a:p>
                <a:pPr lvl="1"/>
                <a:r>
                  <a:rPr lang="en-GB" dirty="0">
                    <a:sym typeface="Wingdings" pitchFamily="2" charset="2"/>
                  </a:rPr>
                  <a:t>Solution: </a:t>
                </a:r>
                <a:r>
                  <a:rPr lang="en-GB" dirty="0"/>
                  <a:t>Iterative algorithm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84F9B7-482A-C3D5-8221-F06738F6F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6" y="1690688"/>
                <a:ext cx="10792137" cy="1200329"/>
              </a:xfrm>
              <a:prstGeom prst="rect">
                <a:avLst/>
              </a:prstGeom>
              <a:blipFill>
                <a:blip r:embed="rId8"/>
                <a:stretch>
                  <a:fillRect l="-470" t="-1042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331706A-D3ED-2E8E-1490-7FB97C95F30D}"/>
              </a:ext>
            </a:extLst>
          </p:cNvPr>
          <p:cNvSpPr txBox="1"/>
          <p:nvPr/>
        </p:nvSpPr>
        <p:spPr>
          <a:xfrm>
            <a:off x="223027" y="4296734"/>
            <a:ext cx="522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Iterative Bayesian Stepwise Selection Algorithm </a:t>
            </a:r>
          </a:p>
        </p:txBody>
      </p:sp>
    </p:spTree>
    <p:extLst>
      <p:ext uri="{BB962C8B-B14F-4D97-AF65-F5344CB8AC3E}">
        <p14:creationId xmlns:p14="http://schemas.microsoft.com/office/powerpoint/2010/main" val="6340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93FE8A-5F53-6F58-EF93-FE94927C5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778635"/>
              </p:ext>
            </p:extLst>
          </p:nvPr>
        </p:nvGraphicFramePr>
        <p:xfrm>
          <a:off x="632193" y="2542746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3A543A-720C-2E75-9FFA-37F7B42CC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26655"/>
              </p:ext>
            </p:extLst>
          </p:nvPr>
        </p:nvGraphicFramePr>
        <p:xfrm>
          <a:off x="632193" y="3224377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70BE64-C781-E7DA-947C-ABA58AB3A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478"/>
              </p:ext>
            </p:extLst>
          </p:nvPr>
        </p:nvGraphicFramePr>
        <p:xfrm>
          <a:off x="632193" y="3886520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7D68368-1903-774D-B1F1-B7924F253F2B}"/>
              </a:ext>
            </a:extLst>
          </p:cNvPr>
          <p:cNvSpPr txBox="1"/>
          <p:nvPr/>
        </p:nvSpPr>
        <p:spPr>
          <a:xfrm>
            <a:off x="3950753" y="-97299"/>
            <a:ext cx="3948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Illustrative Example</a:t>
            </a:r>
          </a:p>
          <a:p>
            <a:pPr algn="ctr"/>
            <a:r>
              <a:rPr lang="en-GB" sz="2000" dirty="0"/>
              <a:t>A locus with 10 SNPs, setting L=4, </a:t>
            </a:r>
          </a:p>
          <a:p>
            <a:pPr algn="ctr"/>
            <a:r>
              <a:rPr lang="en-GB" sz="2000" dirty="0"/>
              <a:t>maximum 20 iterations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5FF6BA-6FA2-EB76-A5D6-A05F2AB03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8656"/>
              </p:ext>
            </p:extLst>
          </p:nvPr>
        </p:nvGraphicFramePr>
        <p:xfrm>
          <a:off x="632193" y="4548663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D66375-36D1-09D0-074B-F836AFF13CE1}"/>
                  </a:ext>
                </a:extLst>
              </p:cNvPr>
              <p:cNvSpPr txBox="1"/>
              <p:nvPr/>
            </p:nvSpPr>
            <p:spPr>
              <a:xfrm>
                <a:off x="116378" y="2505297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D66375-36D1-09D0-074B-F836AFF13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8" y="2505297"/>
                <a:ext cx="5158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BC6AA98-3138-8184-88C4-A68069068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37305"/>
              </p:ext>
            </p:extLst>
          </p:nvPr>
        </p:nvGraphicFramePr>
        <p:xfrm>
          <a:off x="9089321" y="109536"/>
          <a:ext cx="2196456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76">
                  <a:extLst>
                    <a:ext uri="{9D8B030D-6E8A-4147-A177-3AD203B41FA5}">
                      <a16:colId xmlns:a16="http://schemas.microsoft.com/office/drawing/2014/main" val="3186621068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3480BBC-5E02-20DF-A0E5-1CC466293883}"/>
              </a:ext>
            </a:extLst>
          </p:cNvPr>
          <p:cNvSpPr txBox="1"/>
          <p:nvPr/>
        </p:nvSpPr>
        <p:spPr>
          <a:xfrm>
            <a:off x="11121656" y="556105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 PIP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F7EEFD-7AC1-5308-DB1C-952D67F4ACB0}"/>
              </a:ext>
            </a:extLst>
          </p:cNvPr>
          <p:cNvSpPr txBox="1"/>
          <p:nvPr/>
        </p:nvSpPr>
        <p:spPr>
          <a:xfrm>
            <a:off x="8200559" y="546474"/>
            <a:ext cx="9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 PIP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6D3D2C-29B3-2211-14AA-1BCCA708578A}"/>
              </a:ext>
            </a:extLst>
          </p:cNvPr>
          <p:cNvCxnSpPr>
            <a:stCxn id="17" idx="3"/>
            <a:endCxn id="16" idx="1"/>
          </p:cNvCxnSpPr>
          <p:nvPr/>
        </p:nvCxnSpPr>
        <p:spPr>
          <a:xfrm>
            <a:off x="9164221" y="731140"/>
            <a:ext cx="1957435" cy="9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9EC4B49-3131-7147-3C06-BF7FB2722E05}"/>
              </a:ext>
            </a:extLst>
          </p:cNvPr>
          <p:cNvSpPr txBox="1"/>
          <p:nvPr/>
        </p:nvSpPr>
        <p:spPr>
          <a:xfrm>
            <a:off x="856211" y="1058724"/>
            <a:ext cx="150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Initialisation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895E8E-7CF7-F7EE-287F-79ED26DE52D7}"/>
                  </a:ext>
                </a:extLst>
              </p:cNvPr>
              <p:cNvSpPr txBox="1"/>
              <p:nvPr/>
            </p:nvSpPr>
            <p:spPr>
              <a:xfrm>
                <a:off x="116378" y="3165817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895E8E-7CF7-F7EE-287F-79ED26DE5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8" y="3165817"/>
                <a:ext cx="51581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50FD95-2FC6-070A-CDB0-A30B3E2E1CED}"/>
                  </a:ext>
                </a:extLst>
              </p:cNvPr>
              <p:cNvSpPr txBox="1"/>
              <p:nvPr/>
            </p:nvSpPr>
            <p:spPr>
              <a:xfrm>
                <a:off x="116378" y="3845825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50FD95-2FC6-070A-CDB0-A30B3E2E1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8" y="3845825"/>
                <a:ext cx="5158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59D1B2-6D6D-292F-041C-BEC4AD87ADB6}"/>
                  </a:ext>
                </a:extLst>
              </p:cNvPr>
              <p:cNvSpPr txBox="1"/>
              <p:nvPr/>
            </p:nvSpPr>
            <p:spPr>
              <a:xfrm>
                <a:off x="116378" y="4545925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59D1B2-6D6D-292F-041C-BEC4AD87A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8" y="4545925"/>
                <a:ext cx="5158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9060486-6062-7D13-5B12-33D11A5CBFFC}"/>
              </a:ext>
            </a:extLst>
          </p:cNvPr>
          <p:cNvSpPr txBox="1"/>
          <p:nvPr/>
        </p:nvSpPr>
        <p:spPr>
          <a:xfrm>
            <a:off x="3789274" y="1058724"/>
            <a:ext cx="12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Iteration 1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4A00062-A2EA-4A57-AAD3-24A4CD977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85651"/>
              </p:ext>
            </p:extLst>
          </p:nvPr>
        </p:nvGraphicFramePr>
        <p:xfrm>
          <a:off x="3562962" y="3224377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D63F2BB-0B89-1CD3-B097-C153D9B34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28729"/>
              </p:ext>
            </p:extLst>
          </p:nvPr>
        </p:nvGraphicFramePr>
        <p:xfrm>
          <a:off x="3562962" y="3886520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CCCE58E-7B53-E4CC-F3DE-F051D855B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505114"/>
              </p:ext>
            </p:extLst>
          </p:nvPr>
        </p:nvGraphicFramePr>
        <p:xfrm>
          <a:off x="3562962" y="4548663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81D391-8FF0-A374-6E8F-DFD259C9E6DB}"/>
                  </a:ext>
                </a:extLst>
              </p:cNvPr>
              <p:cNvSpPr txBox="1"/>
              <p:nvPr/>
            </p:nvSpPr>
            <p:spPr>
              <a:xfrm>
                <a:off x="3047147" y="3165817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81D391-8FF0-A374-6E8F-DFD259C9E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47" y="3165817"/>
                <a:ext cx="51581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881A282-7BCA-2827-2832-C37765E952BF}"/>
                  </a:ext>
                </a:extLst>
              </p:cNvPr>
              <p:cNvSpPr txBox="1"/>
              <p:nvPr/>
            </p:nvSpPr>
            <p:spPr>
              <a:xfrm>
                <a:off x="3047147" y="3845825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881A282-7BCA-2827-2832-C37765E95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47" y="3845825"/>
                <a:ext cx="5158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F4AC39-3930-8343-7F08-7174A229E549}"/>
                  </a:ext>
                </a:extLst>
              </p:cNvPr>
              <p:cNvSpPr txBox="1"/>
              <p:nvPr/>
            </p:nvSpPr>
            <p:spPr>
              <a:xfrm>
                <a:off x="3047147" y="4545925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F4AC39-3930-8343-7F08-7174A229E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47" y="4545925"/>
                <a:ext cx="51581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4006FAB9-2E03-83B3-5F43-1DD11AE1599A}"/>
              </a:ext>
            </a:extLst>
          </p:cNvPr>
          <p:cNvSpPr txBox="1"/>
          <p:nvPr/>
        </p:nvSpPr>
        <p:spPr>
          <a:xfrm rot="16200000">
            <a:off x="465253" y="2209108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182A2B-0E3C-2F08-0AB3-4E99043C39C3}"/>
              </a:ext>
            </a:extLst>
          </p:cNvPr>
          <p:cNvSpPr txBox="1"/>
          <p:nvPr/>
        </p:nvSpPr>
        <p:spPr>
          <a:xfrm rot="16200000">
            <a:off x="705044" y="2212954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0296B9-DA21-0EC2-F93F-15A07EEADE28}"/>
              </a:ext>
            </a:extLst>
          </p:cNvPr>
          <p:cNvSpPr txBox="1"/>
          <p:nvPr/>
        </p:nvSpPr>
        <p:spPr>
          <a:xfrm rot="16200000">
            <a:off x="929559" y="2216800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627473-79A4-F77E-CDFA-492239AC4CBE}"/>
              </a:ext>
            </a:extLst>
          </p:cNvPr>
          <p:cNvSpPr txBox="1"/>
          <p:nvPr/>
        </p:nvSpPr>
        <p:spPr>
          <a:xfrm rot="16200000">
            <a:off x="1123064" y="2212954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3DA8E4-F471-20A2-8F9B-1305B8501F0C}"/>
              </a:ext>
            </a:extLst>
          </p:cNvPr>
          <p:cNvSpPr txBox="1"/>
          <p:nvPr/>
        </p:nvSpPr>
        <p:spPr>
          <a:xfrm rot="16200000">
            <a:off x="1339442" y="2209107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C44AB9-4BCB-FF86-68E0-31D83459B149}"/>
              </a:ext>
            </a:extLst>
          </p:cNvPr>
          <p:cNvSpPr txBox="1"/>
          <p:nvPr/>
        </p:nvSpPr>
        <p:spPr>
          <a:xfrm rot="16200000">
            <a:off x="1549609" y="2209107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F1765B-EDBC-1CE5-66AA-4A4EB2F68AD0}"/>
              </a:ext>
            </a:extLst>
          </p:cNvPr>
          <p:cNvSpPr txBox="1"/>
          <p:nvPr/>
        </p:nvSpPr>
        <p:spPr>
          <a:xfrm rot="16200000">
            <a:off x="1751723" y="2210273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63B6B9-F8F4-A331-C6F3-C4641F294BEC}"/>
              </a:ext>
            </a:extLst>
          </p:cNvPr>
          <p:cNvSpPr txBox="1"/>
          <p:nvPr/>
        </p:nvSpPr>
        <p:spPr>
          <a:xfrm rot="16200000">
            <a:off x="1961891" y="2209107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D96991-5D82-FE6A-5B38-8C8FAB5EDE16}"/>
              </a:ext>
            </a:extLst>
          </p:cNvPr>
          <p:cNvSpPr txBox="1"/>
          <p:nvPr/>
        </p:nvSpPr>
        <p:spPr>
          <a:xfrm rot="16200000">
            <a:off x="2158313" y="2207939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491C2F-DAFF-E881-AD46-2B8C18079BD7}"/>
              </a:ext>
            </a:extLst>
          </p:cNvPr>
          <p:cNvSpPr txBox="1"/>
          <p:nvPr/>
        </p:nvSpPr>
        <p:spPr>
          <a:xfrm rot="16200000">
            <a:off x="2325201" y="2199259"/>
            <a:ext cx="577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25C85C-E4B9-5943-D234-9E8052240CB0}"/>
                  </a:ext>
                </a:extLst>
              </p:cNvPr>
              <p:cNvSpPr txBox="1"/>
              <p:nvPr/>
            </p:nvSpPr>
            <p:spPr>
              <a:xfrm>
                <a:off x="3305054" y="5004214"/>
                <a:ext cx="263456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to model</a:t>
                </a:r>
              </a:p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to residuals</a:t>
                </a:r>
              </a:p>
              <a:p>
                <a:r>
                  <a:rPr lang="en-GB" dirty="0"/>
                  <a:t>Calculate PIPs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25C85C-E4B9-5943-D234-9E8052240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54" y="5004214"/>
                <a:ext cx="2634567" cy="923330"/>
              </a:xfrm>
              <a:prstGeom prst="rect">
                <a:avLst/>
              </a:prstGeom>
              <a:blipFill>
                <a:blip r:embed="rId10"/>
                <a:stretch>
                  <a:fillRect l="-1923" t="-4110" r="-962" b="-9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80A4FA45-B8EE-6B6D-B650-D2A384168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49212"/>
              </p:ext>
            </p:extLst>
          </p:nvPr>
        </p:nvGraphicFramePr>
        <p:xfrm>
          <a:off x="3490670" y="6020862"/>
          <a:ext cx="2117505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28918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D0D8159-A0C9-42E3-FA50-9B1B5D0E942A}"/>
                  </a:ext>
                </a:extLst>
              </p:cNvPr>
              <p:cNvSpPr txBox="1"/>
              <p:nvPr/>
            </p:nvSpPr>
            <p:spPr>
              <a:xfrm>
                <a:off x="2974855" y="5983413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D0D8159-A0C9-42E3-FA50-9B1B5D0E9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55" y="5983413"/>
                <a:ext cx="51581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F2CF9EC4-8719-831B-3522-A1293A816259}"/>
              </a:ext>
            </a:extLst>
          </p:cNvPr>
          <p:cNvSpPr txBox="1"/>
          <p:nvPr/>
        </p:nvSpPr>
        <p:spPr>
          <a:xfrm>
            <a:off x="760800" y="1521328"/>
            <a:ext cx="16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Set all PIPs to 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F0212C-B2A3-6A61-BA81-B63BAA4C1ECE}"/>
              </a:ext>
            </a:extLst>
          </p:cNvPr>
          <p:cNvSpPr txBox="1"/>
          <p:nvPr/>
        </p:nvSpPr>
        <p:spPr>
          <a:xfrm>
            <a:off x="3991445" y="1515199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Fit l=1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9926C3-7EF6-3ED1-0479-E3B4A5769AF0}"/>
              </a:ext>
            </a:extLst>
          </p:cNvPr>
          <p:cNvSpPr txBox="1"/>
          <p:nvPr/>
        </p:nvSpPr>
        <p:spPr>
          <a:xfrm>
            <a:off x="6956179" y="1028612"/>
            <a:ext cx="12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Iteration 1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ECD0F4CE-DF3D-5EDA-4095-9EBEE5DC4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166516"/>
              </p:ext>
            </p:extLst>
          </p:nvPr>
        </p:nvGraphicFramePr>
        <p:xfrm>
          <a:off x="6755471" y="3826337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E50BDDE2-B01C-1626-1BBA-C7280F26D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89840"/>
              </p:ext>
            </p:extLst>
          </p:nvPr>
        </p:nvGraphicFramePr>
        <p:xfrm>
          <a:off x="6755471" y="4488480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817A15C-9BA8-86D5-3C45-F09446CBE51F}"/>
                  </a:ext>
                </a:extLst>
              </p:cNvPr>
              <p:cNvSpPr txBox="1"/>
              <p:nvPr/>
            </p:nvSpPr>
            <p:spPr>
              <a:xfrm>
                <a:off x="6239656" y="3785642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817A15C-9BA8-86D5-3C45-F09446CBE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656" y="3785642"/>
                <a:ext cx="51581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B3FACF2-2F62-C7E3-8A06-50E942006ED5}"/>
                  </a:ext>
                </a:extLst>
              </p:cNvPr>
              <p:cNvSpPr txBox="1"/>
              <p:nvPr/>
            </p:nvSpPr>
            <p:spPr>
              <a:xfrm>
                <a:off x="6239656" y="4485742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B3FACF2-2F62-C7E3-8A06-50E942006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656" y="4485742"/>
                <a:ext cx="51581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93D5EBD8-6370-3CA9-C9C8-B8DD02A8EEF4}"/>
              </a:ext>
            </a:extLst>
          </p:cNvPr>
          <p:cNvSpPr txBox="1"/>
          <p:nvPr/>
        </p:nvSpPr>
        <p:spPr>
          <a:xfrm>
            <a:off x="7195500" y="1474930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Fit l=2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4784122-1248-0DA6-09ED-8EAE94EFEA0C}"/>
                  </a:ext>
                </a:extLst>
              </p:cNvPr>
              <p:cNvSpPr txBox="1"/>
              <p:nvPr/>
            </p:nvSpPr>
            <p:spPr>
              <a:xfrm>
                <a:off x="6577532" y="4984726"/>
                <a:ext cx="26995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to model</a:t>
                </a:r>
              </a:p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to residuals</a:t>
                </a:r>
              </a:p>
              <a:p>
                <a:r>
                  <a:rPr lang="en-GB" dirty="0"/>
                  <a:t>Calculate PIPs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4784122-1248-0DA6-09ED-8EAE94EFE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532" y="4984726"/>
                <a:ext cx="2699585" cy="923330"/>
              </a:xfrm>
              <a:prstGeom prst="rect">
                <a:avLst/>
              </a:prstGeom>
              <a:blipFill>
                <a:blip r:embed="rId14"/>
                <a:stretch>
                  <a:fillRect l="-1402" t="-2703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03C79262-02C5-9A04-59C0-40E84EA79071}"/>
              </a:ext>
            </a:extLst>
          </p:cNvPr>
          <p:cNvSpPr txBox="1"/>
          <p:nvPr/>
        </p:nvSpPr>
        <p:spPr>
          <a:xfrm>
            <a:off x="9974926" y="1002281"/>
            <a:ext cx="12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Iteration 1</a:t>
            </a: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5380D0CC-A368-DAB1-A331-7EEDB8B6E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06281"/>
              </p:ext>
            </p:extLst>
          </p:nvPr>
        </p:nvGraphicFramePr>
        <p:xfrm>
          <a:off x="9605136" y="5999518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7F34A525-9671-13D9-B75C-A8BCC2548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63479"/>
              </p:ext>
            </p:extLst>
          </p:nvPr>
        </p:nvGraphicFramePr>
        <p:xfrm>
          <a:off x="9605136" y="4492488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9785E76-FB5E-9BD5-D95A-76D122B377C1}"/>
                  </a:ext>
                </a:extLst>
              </p:cNvPr>
              <p:cNvSpPr txBox="1"/>
              <p:nvPr/>
            </p:nvSpPr>
            <p:spPr>
              <a:xfrm>
                <a:off x="9089321" y="5958823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9785E76-FB5E-9BD5-D95A-76D122B37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321" y="5958823"/>
                <a:ext cx="5158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229905E-B071-56D8-E989-D9A830ED016A}"/>
                  </a:ext>
                </a:extLst>
              </p:cNvPr>
              <p:cNvSpPr txBox="1"/>
              <p:nvPr/>
            </p:nvSpPr>
            <p:spPr>
              <a:xfrm>
                <a:off x="9089321" y="4489750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229905E-B071-56D8-E989-D9A830ED0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321" y="4489750"/>
                <a:ext cx="51581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30C66942-93F4-D2E6-F29A-A4F398273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65211"/>
              </p:ext>
            </p:extLst>
          </p:nvPr>
        </p:nvGraphicFramePr>
        <p:xfrm>
          <a:off x="6752030" y="6020862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95850CD-8FCB-3CAD-F2A6-C4CBCC3FC7DB}"/>
                  </a:ext>
                </a:extLst>
              </p:cNvPr>
              <p:cNvSpPr txBox="1"/>
              <p:nvPr/>
            </p:nvSpPr>
            <p:spPr>
              <a:xfrm>
                <a:off x="6236215" y="5962302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95850CD-8FCB-3CAD-F2A6-C4CBCC3FC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215" y="5962302"/>
                <a:ext cx="51581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A07F200-01F4-F704-6B07-7FB834B41965}"/>
                  </a:ext>
                </a:extLst>
              </p:cNvPr>
              <p:cNvSpPr txBox="1"/>
              <p:nvPr/>
            </p:nvSpPr>
            <p:spPr>
              <a:xfrm>
                <a:off x="9383317" y="5031132"/>
                <a:ext cx="26995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to model</a:t>
                </a:r>
              </a:p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to residuals</a:t>
                </a:r>
              </a:p>
              <a:p>
                <a:r>
                  <a:rPr lang="en-GB" dirty="0"/>
                  <a:t>Calculate PIPs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A07F200-01F4-F704-6B07-7FB834B41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317" y="5031132"/>
                <a:ext cx="2699585" cy="923330"/>
              </a:xfrm>
              <a:prstGeom prst="rect">
                <a:avLst/>
              </a:prstGeom>
              <a:blipFill>
                <a:blip r:embed="rId18"/>
                <a:stretch>
                  <a:fillRect l="-1869" t="-2740" b="-10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FD694347-9F62-B899-C308-10B7242C2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65470"/>
              </p:ext>
            </p:extLst>
          </p:nvPr>
        </p:nvGraphicFramePr>
        <p:xfrm>
          <a:off x="6752030" y="2419839"/>
          <a:ext cx="2117505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28918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6D3170E-DD31-41E0-6DA6-544AA744A7D6}"/>
                  </a:ext>
                </a:extLst>
              </p:cNvPr>
              <p:cNvSpPr txBox="1"/>
              <p:nvPr/>
            </p:nvSpPr>
            <p:spPr>
              <a:xfrm>
                <a:off x="6236215" y="2382390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6D3170E-DD31-41E0-6DA6-544AA744A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215" y="2382390"/>
                <a:ext cx="51581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9E71038E-5323-BB30-9ACB-3A7D7AB5D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45516"/>
              </p:ext>
            </p:extLst>
          </p:nvPr>
        </p:nvGraphicFramePr>
        <p:xfrm>
          <a:off x="9586061" y="2421404"/>
          <a:ext cx="2117505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28918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F15F60-BC7F-A6E8-FAA4-DEDFDB103428}"/>
                  </a:ext>
                </a:extLst>
              </p:cNvPr>
              <p:cNvSpPr txBox="1"/>
              <p:nvPr/>
            </p:nvSpPr>
            <p:spPr>
              <a:xfrm>
                <a:off x="9070246" y="2383955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F15F60-BC7F-A6E8-FAA4-DEDFDB103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246" y="2383955"/>
                <a:ext cx="51581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316D3A74-B32C-8397-227C-2C265B5A4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67222"/>
              </p:ext>
            </p:extLst>
          </p:nvPr>
        </p:nvGraphicFramePr>
        <p:xfrm>
          <a:off x="9605136" y="3121579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5144BAD-1D66-258C-0DA5-77D429B537DF}"/>
                  </a:ext>
                </a:extLst>
              </p:cNvPr>
              <p:cNvSpPr txBox="1"/>
              <p:nvPr/>
            </p:nvSpPr>
            <p:spPr>
              <a:xfrm>
                <a:off x="9089321" y="3063019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5144BAD-1D66-258C-0DA5-77D429B53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321" y="3063019"/>
                <a:ext cx="51581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87B1410E-0FE1-D7DC-D6AD-ACDB1427F3C4}"/>
              </a:ext>
            </a:extLst>
          </p:cNvPr>
          <p:cNvSpPr txBox="1"/>
          <p:nvPr/>
        </p:nvSpPr>
        <p:spPr>
          <a:xfrm>
            <a:off x="10142938" y="1421230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Fit l=3</a:t>
            </a:r>
          </a:p>
        </p:txBody>
      </p:sp>
    </p:spTree>
    <p:extLst>
      <p:ext uri="{BB962C8B-B14F-4D97-AF65-F5344CB8AC3E}">
        <p14:creationId xmlns:p14="http://schemas.microsoft.com/office/powerpoint/2010/main" val="3766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6" grpId="0"/>
      <p:bldP spid="37" grpId="0"/>
      <p:bldP spid="51" grpId="0"/>
      <p:bldP spid="53" grpId="0"/>
      <p:bldP spid="55" grpId="0"/>
      <p:bldP spid="58" grpId="0"/>
      <p:bldP spid="67" grpId="0"/>
      <p:bldP spid="68" grpId="0"/>
      <p:bldP spid="69" grpId="0"/>
      <p:bldP spid="70" grpId="0"/>
      <p:bldP spid="71" grpId="0"/>
      <p:bldP spid="76" grpId="0"/>
      <p:bldP spid="77" grpId="0"/>
      <p:bldP spid="79" grpId="0"/>
      <p:bldP spid="80" grpId="0"/>
      <p:bldP spid="82" grpId="0"/>
      <p:bldP spid="84" grpId="0"/>
      <p:bldP spid="86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9CC0C-B475-87D6-12D0-CEF03BBAB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75BCD3-65A6-78F2-0F32-BB7C89BB3520}"/>
              </a:ext>
            </a:extLst>
          </p:cNvPr>
          <p:cNvSpPr txBox="1"/>
          <p:nvPr/>
        </p:nvSpPr>
        <p:spPr>
          <a:xfrm>
            <a:off x="3950753" y="-97299"/>
            <a:ext cx="3948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Illustrative Example</a:t>
            </a:r>
          </a:p>
          <a:p>
            <a:pPr algn="ctr"/>
            <a:r>
              <a:rPr lang="en-GB" sz="2000" dirty="0"/>
              <a:t>A locus with 10 SNPs, setting L=4, </a:t>
            </a:r>
          </a:p>
          <a:p>
            <a:pPr algn="ctr"/>
            <a:r>
              <a:rPr lang="en-GB" sz="2000" dirty="0"/>
              <a:t>maximum 20 iterations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6380484-3347-6970-EA92-0FA11F870E4A}"/>
              </a:ext>
            </a:extLst>
          </p:cNvPr>
          <p:cNvGraphicFramePr>
            <a:graphicFrameLocks noGrp="1"/>
          </p:cNvGraphicFramePr>
          <p:nvPr/>
        </p:nvGraphicFramePr>
        <p:xfrm>
          <a:off x="9089321" y="109536"/>
          <a:ext cx="2196456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76">
                  <a:extLst>
                    <a:ext uri="{9D8B030D-6E8A-4147-A177-3AD203B41FA5}">
                      <a16:colId xmlns:a16="http://schemas.microsoft.com/office/drawing/2014/main" val="3186621068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1897D9C-6BFA-F3A1-8BF7-37C3A55E5649}"/>
              </a:ext>
            </a:extLst>
          </p:cNvPr>
          <p:cNvSpPr txBox="1"/>
          <p:nvPr/>
        </p:nvSpPr>
        <p:spPr>
          <a:xfrm>
            <a:off x="11121656" y="556105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 PIP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368832-5FCD-2A81-632E-E0F67D4A8025}"/>
              </a:ext>
            </a:extLst>
          </p:cNvPr>
          <p:cNvSpPr txBox="1"/>
          <p:nvPr/>
        </p:nvSpPr>
        <p:spPr>
          <a:xfrm>
            <a:off x="8200559" y="546474"/>
            <a:ext cx="9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 PIP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847C75-7121-4D74-C919-B6B654A62240}"/>
              </a:ext>
            </a:extLst>
          </p:cNvPr>
          <p:cNvCxnSpPr>
            <a:stCxn id="17" idx="3"/>
            <a:endCxn id="16" idx="1"/>
          </p:cNvCxnSpPr>
          <p:nvPr/>
        </p:nvCxnSpPr>
        <p:spPr>
          <a:xfrm>
            <a:off x="9164221" y="731140"/>
            <a:ext cx="1957435" cy="9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3104379-2DB5-45A2-4030-D34794A956A1}"/>
              </a:ext>
            </a:extLst>
          </p:cNvPr>
          <p:cNvSpPr txBox="1"/>
          <p:nvPr/>
        </p:nvSpPr>
        <p:spPr>
          <a:xfrm>
            <a:off x="819388" y="1312221"/>
            <a:ext cx="12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Iteration 5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C882AD1-233A-4352-0908-7EDB2DCFA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05369"/>
              </p:ext>
            </p:extLst>
          </p:nvPr>
        </p:nvGraphicFramePr>
        <p:xfrm>
          <a:off x="593076" y="4802160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4FA26B-99E2-84F1-4409-09B753BEB40B}"/>
                  </a:ext>
                </a:extLst>
              </p:cNvPr>
              <p:cNvSpPr txBox="1"/>
              <p:nvPr/>
            </p:nvSpPr>
            <p:spPr>
              <a:xfrm>
                <a:off x="77261" y="4799422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4FA26B-99E2-84F1-4409-09B753BEB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1" y="4799422"/>
                <a:ext cx="5158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A556287-BDA5-17B3-8B14-112FC9562611}"/>
                  </a:ext>
                </a:extLst>
              </p:cNvPr>
              <p:cNvSpPr txBox="1"/>
              <p:nvPr/>
            </p:nvSpPr>
            <p:spPr>
              <a:xfrm>
                <a:off x="335168" y="5257711"/>
                <a:ext cx="263456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to model</a:t>
                </a:r>
              </a:p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to residuals</a:t>
                </a:r>
              </a:p>
              <a:p>
                <a:r>
                  <a:rPr lang="en-GB" dirty="0"/>
                  <a:t>Calculate PIPs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A556287-BDA5-17B3-8B14-112FC9562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68" y="5257711"/>
                <a:ext cx="2634567" cy="923330"/>
              </a:xfrm>
              <a:prstGeom prst="rect">
                <a:avLst/>
              </a:prstGeom>
              <a:blipFill>
                <a:blip r:embed="rId4"/>
                <a:stretch>
                  <a:fillRect l="-1923" t="-2703" r="-962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C3C4DD6D-6689-2E1D-1B74-F42249773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28435"/>
              </p:ext>
            </p:extLst>
          </p:nvPr>
        </p:nvGraphicFramePr>
        <p:xfrm>
          <a:off x="520784" y="6274359"/>
          <a:ext cx="2117505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28918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2EBF9F-17A6-0528-8744-E1DC97A75B12}"/>
                  </a:ext>
                </a:extLst>
              </p:cNvPr>
              <p:cNvSpPr txBox="1"/>
              <p:nvPr/>
            </p:nvSpPr>
            <p:spPr>
              <a:xfrm>
                <a:off x="4969" y="6236910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2EBF9F-17A6-0528-8744-E1DC97A75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" y="6236910"/>
                <a:ext cx="5158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46A4F8EB-73D9-9E1E-3A89-DF2B1A13A587}"/>
              </a:ext>
            </a:extLst>
          </p:cNvPr>
          <p:cNvSpPr txBox="1"/>
          <p:nvPr/>
        </p:nvSpPr>
        <p:spPr>
          <a:xfrm>
            <a:off x="1074652" y="174692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l=1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C18CA9-4E13-A4DB-30BA-77B8EA36BF8A}"/>
              </a:ext>
            </a:extLst>
          </p:cNvPr>
          <p:cNvSpPr txBox="1"/>
          <p:nvPr/>
        </p:nvSpPr>
        <p:spPr>
          <a:xfrm>
            <a:off x="3986293" y="1282109"/>
            <a:ext cx="12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Iteration 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00D9AF8-39E8-DD32-C242-CC907DBB0E0F}"/>
              </a:ext>
            </a:extLst>
          </p:cNvPr>
          <p:cNvSpPr txBox="1"/>
          <p:nvPr/>
        </p:nvSpPr>
        <p:spPr>
          <a:xfrm>
            <a:off x="4271220" y="173368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l=2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C06106-20EB-554C-E3CD-4A9B731DC125}"/>
                  </a:ext>
                </a:extLst>
              </p:cNvPr>
              <p:cNvSpPr txBox="1"/>
              <p:nvPr/>
            </p:nvSpPr>
            <p:spPr>
              <a:xfrm>
                <a:off x="3607646" y="5238223"/>
                <a:ext cx="26995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to model</a:t>
                </a:r>
              </a:p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to residuals</a:t>
                </a:r>
              </a:p>
              <a:p>
                <a:r>
                  <a:rPr lang="en-GB" dirty="0"/>
                  <a:t>Calculate PIPs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C06106-20EB-554C-E3CD-4A9B731DC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646" y="5238223"/>
                <a:ext cx="2699585" cy="923330"/>
              </a:xfrm>
              <a:prstGeom prst="rect">
                <a:avLst/>
              </a:prstGeom>
              <a:blipFill>
                <a:blip r:embed="rId6"/>
                <a:stretch>
                  <a:fillRect l="-2347" t="-2703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93655ECF-9875-3996-A175-67F6EE83F117}"/>
              </a:ext>
            </a:extLst>
          </p:cNvPr>
          <p:cNvSpPr txBox="1"/>
          <p:nvPr/>
        </p:nvSpPr>
        <p:spPr>
          <a:xfrm>
            <a:off x="7005040" y="1255778"/>
            <a:ext cx="12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Iteration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5EBE2CA-EB2D-CD92-0C95-EB48422C2C32}"/>
                  </a:ext>
                </a:extLst>
              </p:cNvPr>
              <p:cNvSpPr txBox="1"/>
              <p:nvPr/>
            </p:nvSpPr>
            <p:spPr>
              <a:xfrm>
                <a:off x="6079103" y="6275170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5EBE2CA-EB2D-CD92-0C95-EB48422C2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103" y="6275170"/>
                <a:ext cx="51581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03878D-CA4C-D6EE-EB9E-35C653E75965}"/>
                  </a:ext>
                </a:extLst>
              </p:cNvPr>
              <p:cNvSpPr txBox="1"/>
              <p:nvPr/>
            </p:nvSpPr>
            <p:spPr>
              <a:xfrm>
                <a:off x="3266329" y="6215799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03878D-CA4C-D6EE-EB9E-35C653E75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329" y="6215799"/>
                <a:ext cx="5158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7C04CFE-B395-A10C-9B4D-115B18A05B52}"/>
                  </a:ext>
                </a:extLst>
              </p:cNvPr>
              <p:cNvSpPr txBox="1"/>
              <p:nvPr/>
            </p:nvSpPr>
            <p:spPr>
              <a:xfrm>
                <a:off x="6413431" y="5284629"/>
                <a:ext cx="26995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to model</a:t>
                </a:r>
              </a:p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to residuals</a:t>
                </a:r>
              </a:p>
              <a:p>
                <a:r>
                  <a:rPr lang="en-GB" dirty="0"/>
                  <a:t>Calculate PIPs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7C04CFE-B395-A10C-9B4D-115B18A05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431" y="5284629"/>
                <a:ext cx="2699585" cy="923330"/>
              </a:xfrm>
              <a:prstGeom prst="rect">
                <a:avLst/>
              </a:prstGeom>
              <a:blipFill>
                <a:blip r:embed="rId9"/>
                <a:stretch>
                  <a:fillRect l="-1402" t="-4110" b="-9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7E4A005A-159A-DACF-C8D7-2B3A3C56A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81280"/>
              </p:ext>
            </p:extLst>
          </p:nvPr>
        </p:nvGraphicFramePr>
        <p:xfrm>
          <a:off x="3782144" y="2673336"/>
          <a:ext cx="2117505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28918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D645410-CCBC-8DEA-C0B5-8CA6A064E13D}"/>
                  </a:ext>
                </a:extLst>
              </p:cNvPr>
              <p:cNvSpPr txBox="1"/>
              <p:nvPr/>
            </p:nvSpPr>
            <p:spPr>
              <a:xfrm>
                <a:off x="3266329" y="2635887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D645410-CCBC-8DEA-C0B5-8CA6A064E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329" y="2635887"/>
                <a:ext cx="51581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317D92D0-04A9-DBA6-CD2D-3097DA971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83571"/>
              </p:ext>
            </p:extLst>
          </p:nvPr>
        </p:nvGraphicFramePr>
        <p:xfrm>
          <a:off x="6616175" y="2674901"/>
          <a:ext cx="2117505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28918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08E86C2-E470-6025-4AC2-E8EC97486130}"/>
                  </a:ext>
                </a:extLst>
              </p:cNvPr>
              <p:cNvSpPr txBox="1"/>
              <p:nvPr/>
            </p:nvSpPr>
            <p:spPr>
              <a:xfrm>
                <a:off x="6100360" y="2637452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08E86C2-E470-6025-4AC2-E8EC97486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360" y="2637452"/>
                <a:ext cx="51581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7D93F80A-AC3E-D284-27A0-A4CE2649A5D5}"/>
              </a:ext>
            </a:extLst>
          </p:cNvPr>
          <p:cNvSpPr txBox="1"/>
          <p:nvPr/>
        </p:nvSpPr>
        <p:spPr>
          <a:xfrm>
            <a:off x="7307750" y="168351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l=3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401683-C1BB-BAE6-E481-C72CE9778C0F}"/>
              </a:ext>
            </a:extLst>
          </p:cNvPr>
          <p:cNvSpPr txBox="1"/>
          <p:nvPr/>
        </p:nvSpPr>
        <p:spPr>
          <a:xfrm>
            <a:off x="9919983" y="1238050"/>
            <a:ext cx="12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Iteration 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36B859-E52B-C64C-0929-63F4071E7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261837"/>
              </p:ext>
            </p:extLst>
          </p:nvPr>
        </p:nvGraphicFramePr>
        <p:xfrm>
          <a:off x="9550193" y="6231527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6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0F7A07-4D35-62D2-EE55-7B658FCF1DF0}"/>
                  </a:ext>
                </a:extLst>
              </p:cNvPr>
              <p:cNvSpPr txBox="1"/>
              <p:nvPr/>
            </p:nvSpPr>
            <p:spPr>
              <a:xfrm>
                <a:off x="9034378" y="6228789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0F7A07-4D35-62D2-EE55-7B658FCF1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378" y="6228789"/>
                <a:ext cx="51581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9E2612-9940-B0B0-730A-A0EBAF5C7AD2}"/>
                  </a:ext>
                </a:extLst>
              </p:cNvPr>
              <p:cNvSpPr txBox="1"/>
              <p:nvPr/>
            </p:nvSpPr>
            <p:spPr>
              <a:xfrm>
                <a:off x="9328374" y="5266901"/>
                <a:ext cx="26995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to model</a:t>
                </a:r>
              </a:p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to residuals</a:t>
                </a:r>
              </a:p>
              <a:p>
                <a:r>
                  <a:rPr lang="en-GB" dirty="0"/>
                  <a:t>Calculate PIPs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9E2612-9940-B0B0-730A-A0EBAF5C7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374" y="5266901"/>
                <a:ext cx="2699585" cy="923330"/>
              </a:xfrm>
              <a:prstGeom prst="rect">
                <a:avLst/>
              </a:prstGeom>
              <a:blipFill>
                <a:blip r:embed="rId13"/>
                <a:stretch>
                  <a:fillRect l="-1869" t="-2703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EA5EFBB-BED3-6802-0526-B077FBDF2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43413"/>
              </p:ext>
            </p:extLst>
          </p:nvPr>
        </p:nvGraphicFramePr>
        <p:xfrm>
          <a:off x="9531118" y="2657173"/>
          <a:ext cx="2117505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28918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7EA904-5F9A-C182-7E97-885159850427}"/>
                  </a:ext>
                </a:extLst>
              </p:cNvPr>
              <p:cNvSpPr txBox="1"/>
              <p:nvPr/>
            </p:nvSpPr>
            <p:spPr>
              <a:xfrm>
                <a:off x="9015303" y="2619724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7EA904-5F9A-C182-7E97-885159850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303" y="2619724"/>
                <a:ext cx="51581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2ED5B42-C737-8CBD-02B3-AE6461BFA589}"/>
              </a:ext>
            </a:extLst>
          </p:cNvPr>
          <p:cNvSpPr txBox="1"/>
          <p:nvPr/>
        </p:nvSpPr>
        <p:spPr>
          <a:xfrm>
            <a:off x="10296753" y="168351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l=4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AF8CDD2-6A04-A65E-43CF-9A3FFF67C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3448"/>
              </p:ext>
            </p:extLst>
          </p:nvPr>
        </p:nvGraphicFramePr>
        <p:xfrm>
          <a:off x="612151" y="4081103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11406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2FE2EB-3741-7E30-9338-05AA8E381BDF}"/>
                  </a:ext>
                </a:extLst>
              </p:cNvPr>
              <p:cNvSpPr txBox="1"/>
              <p:nvPr/>
            </p:nvSpPr>
            <p:spPr>
              <a:xfrm>
                <a:off x="96336" y="4040408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2FE2EB-3741-7E30-9338-05AA8E381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6" y="4040408"/>
                <a:ext cx="5158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3FCDEAA2-E0AA-9260-2E61-42A368F5F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90911"/>
              </p:ext>
            </p:extLst>
          </p:nvPr>
        </p:nvGraphicFramePr>
        <p:xfrm>
          <a:off x="612151" y="3410369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D160A63-4131-6EE0-6D3E-C93CDDA58F5C}"/>
                  </a:ext>
                </a:extLst>
              </p:cNvPr>
              <p:cNvSpPr txBox="1"/>
              <p:nvPr/>
            </p:nvSpPr>
            <p:spPr>
              <a:xfrm>
                <a:off x="96336" y="3351809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D160A63-4131-6EE0-6D3E-C93CDDA58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6" y="3351809"/>
                <a:ext cx="51581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3B787B53-07AE-8138-1805-E69999F87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19164"/>
              </p:ext>
            </p:extLst>
          </p:nvPr>
        </p:nvGraphicFramePr>
        <p:xfrm>
          <a:off x="3758714" y="4726260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6F94220-59C9-56F6-FD3C-D6C03BC49498}"/>
                  </a:ext>
                </a:extLst>
              </p:cNvPr>
              <p:cNvSpPr txBox="1"/>
              <p:nvPr/>
            </p:nvSpPr>
            <p:spPr>
              <a:xfrm>
                <a:off x="3242899" y="4723522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6F94220-59C9-56F6-FD3C-D6C03BC49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899" y="4723522"/>
                <a:ext cx="51581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2AE8600-5167-41B2-D3AF-BC8B54316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74400"/>
              </p:ext>
            </p:extLst>
          </p:nvPr>
        </p:nvGraphicFramePr>
        <p:xfrm>
          <a:off x="3777789" y="4005203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11406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1DC7F77-B210-4569-3371-97A6E08CDD96}"/>
                  </a:ext>
                </a:extLst>
              </p:cNvPr>
              <p:cNvSpPr txBox="1"/>
              <p:nvPr/>
            </p:nvSpPr>
            <p:spPr>
              <a:xfrm>
                <a:off x="3261974" y="3964508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1DC7F77-B210-4569-3371-97A6E08C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974" y="3964508"/>
                <a:ext cx="51581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CB9DF55B-E1E7-170B-CF02-1B0FD3884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71540"/>
              </p:ext>
            </p:extLst>
          </p:nvPr>
        </p:nvGraphicFramePr>
        <p:xfrm>
          <a:off x="3705181" y="6303974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82D333C-D86A-6061-0C78-B71C94FAB9A5}"/>
                  </a:ext>
                </a:extLst>
              </p:cNvPr>
              <p:cNvSpPr txBox="1"/>
              <p:nvPr/>
            </p:nvSpPr>
            <p:spPr>
              <a:xfrm>
                <a:off x="6196398" y="3344024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82D333C-D86A-6061-0C78-B71C94FAB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398" y="3344024"/>
                <a:ext cx="51581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2232CAE9-6702-F716-2621-8718E77F5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19836"/>
              </p:ext>
            </p:extLst>
          </p:nvPr>
        </p:nvGraphicFramePr>
        <p:xfrm>
          <a:off x="6635250" y="3432199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47AB83-4121-6723-6087-4F947C17C189}"/>
                  </a:ext>
                </a:extLst>
              </p:cNvPr>
              <p:cNvSpPr txBox="1"/>
              <p:nvPr/>
            </p:nvSpPr>
            <p:spPr>
              <a:xfrm>
                <a:off x="9092266" y="3279824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47AB83-4121-6723-6087-4F947C17C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266" y="3279824"/>
                <a:ext cx="51581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8A1D0E82-3935-654B-EC6A-40727F54A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47858"/>
              </p:ext>
            </p:extLst>
          </p:nvPr>
        </p:nvGraphicFramePr>
        <p:xfrm>
          <a:off x="9531118" y="3367999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CF32813A-F296-9365-D1C5-B545021EB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693051"/>
              </p:ext>
            </p:extLst>
          </p:nvPr>
        </p:nvGraphicFramePr>
        <p:xfrm>
          <a:off x="6611815" y="4668664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CE8E6B1-1CD6-E18C-0578-14E97AE8B7E2}"/>
                  </a:ext>
                </a:extLst>
              </p:cNvPr>
              <p:cNvSpPr txBox="1"/>
              <p:nvPr/>
            </p:nvSpPr>
            <p:spPr>
              <a:xfrm>
                <a:off x="6096000" y="4665926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CE8E6B1-1CD6-E18C-0578-14E97AE8B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65926"/>
                <a:ext cx="51581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496953A9-C8CA-DE49-AD90-32E17BDF3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97229"/>
              </p:ext>
            </p:extLst>
          </p:nvPr>
        </p:nvGraphicFramePr>
        <p:xfrm>
          <a:off x="6527689" y="6273431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11406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1D1D8BF-6B35-F394-CE12-3FE63C0A42D8}"/>
                  </a:ext>
                </a:extLst>
              </p:cNvPr>
              <p:cNvSpPr txBox="1"/>
              <p:nvPr/>
            </p:nvSpPr>
            <p:spPr>
              <a:xfrm>
                <a:off x="9083574" y="4040524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1D1D8BF-6B35-F394-CE12-3FE63C0A4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574" y="4040524"/>
                <a:ext cx="51581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AE7C7587-066C-567B-B5B4-00F55E951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64770"/>
              </p:ext>
            </p:extLst>
          </p:nvPr>
        </p:nvGraphicFramePr>
        <p:xfrm>
          <a:off x="9532160" y="4038785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11406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6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  <p:bldP spid="51" grpId="0"/>
      <p:bldP spid="53" grpId="0"/>
      <p:bldP spid="55" grpId="0"/>
      <p:bldP spid="58" grpId="0"/>
      <p:bldP spid="69" grpId="0"/>
      <p:bldP spid="70" grpId="0"/>
      <p:bldP spid="71" grpId="0"/>
      <p:bldP spid="76" grpId="0"/>
      <p:bldP spid="79" grpId="0"/>
      <p:bldP spid="80" grpId="0"/>
      <p:bldP spid="82" grpId="0"/>
      <p:bldP spid="84" grpId="0"/>
      <p:bldP spid="87" grpId="0"/>
      <p:bldP spid="2" grpId="0"/>
      <p:bldP spid="9" grpId="0"/>
      <p:bldP spid="12" grpId="0"/>
      <p:bldP spid="18" grpId="0"/>
      <p:bldP spid="27" grpId="0"/>
      <p:bldP spid="38" grpId="0"/>
      <p:bldP spid="57" grpId="0"/>
      <p:bldP spid="60" grpId="0"/>
      <p:bldP spid="62" grpId="0"/>
      <p:bldP spid="72" grpId="0"/>
      <p:bldP spid="88" grpId="0"/>
      <p:bldP spid="91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378F51-D7B7-FB2A-5D59-32BEFE987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55170"/>
              </p:ext>
            </p:extLst>
          </p:nvPr>
        </p:nvGraphicFramePr>
        <p:xfrm>
          <a:off x="9035187" y="2787076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371E14-8081-14A9-CF49-029431732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17684"/>
              </p:ext>
            </p:extLst>
          </p:nvPr>
        </p:nvGraphicFramePr>
        <p:xfrm>
          <a:off x="9035187" y="3468707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CCD53F-4B0C-8827-5A9A-75AA34B04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8448"/>
              </p:ext>
            </p:extLst>
          </p:nvPr>
        </p:nvGraphicFramePr>
        <p:xfrm>
          <a:off x="9035187" y="4130850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6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F41F30-1D00-397F-75A5-422124D09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88077"/>
              </p:ext>
            </p:extLst>
          </p:nvPr>
        </p:nvGraphicFramePr>
        <p:xfrm>
          <a:off x="9073655" y="6186688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791B14-117A-7E8D-4E38-4BC883AF91B9}"/>
                  </a:ext>
                </a:extLst>
              </p:cNvPr>
              <p:cNvSpPr txBox="1"/>
              <p:nvPr/>
            </p:nvSpPr>
            <p:spPr>
              <a:xfrm>
                <a:off x="8519372" y="2749627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791B14-117A-7E8D-4E38-4BC883AF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372" y="2749627"/>
                <a:ext cx="51581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C9F24-A0B6-EE77-D18C-5D86EE972B43}"/>
                  </a:ext>
                </a:extLst>
              </p:cNvPr>
              <p:cNvSpPr txBox="1"/>
              <p:nvPr/>
            </p:nvSpPr>
            <p:spPr>
              <a:xfrm>
                <a:off x="8519372" y="3410147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C9F24-A0B6-EE77-D18C-5D86EE97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372" y="3410147"/>
                <a:ext cx="5158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FDCD4B-C4C7-0D8A-F021-7E9872430FF1}"/>
                  </a:ext>
                </a:extLst>
              </p:cNvPr>
              <p:cNvSpPr txBox="1"/>
              <p:nvPr/>
            </p:nvSpPr>
            <p:spPr>
              <a:xfrm>
                <a:off x="8519372" y="4090155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FDCD4B-C4C7-0D8A-F021-7E9872430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372" y="4090155"/>
                <a:ext cx="51581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1B4185-CDF3-F4F6-BF58-398DD3D7DFE1}"/>
                  </a:ext>
                </a:extLst>
              </p:cNvPr>
              <p:cNvSpPr txBox="1"/>
              <p:nvPr/>
            </p:nvSpPr>
            <p:spPr>
              <a:xfrm>
                <a:off x="8557840" y="6183950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1B4185-CDF3-F4F6-BF58-398DD3D7D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40" y="6183950"/>
                <a:ext cx="5158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4010C9B-9280-CB12-656A-D2EDEDB12735}"/>
              </a:ext>
            </a:extLst>
          </p:cNvPr>
          <p:cNvSpPr txBox="1"/>
          <p:nvPr/>
        </p:nvSpPr>
        <p:spPr>
          <a:xfrm>
            <a:off x="9214408" y="1296917"/>
            <a:ext cx="13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Iteration 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CC1813-5BEE-5D4E-7AAF-F9B9E616A030}"/>
              </a:ext>
            </a:extLst>
          </p:cNvPr>
          <p:cNvSpPr txBox="1"/>
          <p:nvPr/>
        </p:nvSpPr>
        <p:spPr>
          <a:xfrm>
            <a:off x="3950750" y="-97299"/>
            <a:ext cx="394883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Illustrative Example</a:t>
            </a:r>
          </a:p>
          <a:p>
            <a:pPr algn="ctr"/>
            <a:r>
              <a:rPr lang="en-GB" sz="2000" dirty="0"/>
              <a:t>A locus with 10 SNPs, setting L=4, </a:t>
            </a:r>
          </a:p>
          <a:p>
            <a:pPr algn="ctr"/>
            <a:r>
              <a:rPr lang="en-GB" sz="2000" dirty="0"/>
              <a:t>maximum 20 iterations </a:t>
            </a:r>
          </a:p>
          <a:p>
            <a:pPr algn="ctr"/>
            <a:r>
              <a:rPr lang="en-GB" sz="2000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DD045D-2718-B948-FA2B-F6D51D6C8425}"/>
              </a:ext>
            </a:extLst>
          </p:cNvPr>
          <p:cNvSpPr txBox="1"/>
          <p:nvPr/>
        </p:nvSpPr>
        <p:spPr>
          <a:xfrm>
            <a:off x="9105397" y="925662"/>
            <a:ext cx="156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Convergence!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C597AD0-4C0B-4CFC-AB74-DFBC76F2E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29734"/>
              </p:ext>
            </p:extLst>
          </p:nvPr>
        </p:nvGraphicFramePr>
        <p:xfrm>
          <a:off x="6431471" y="2781025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5BEE64E-5719-4ECC-7153-D43C41947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19647"/>
              </p:ext>
            </p:extLst>
          </p:nvPr>
        </p:nvGraphicFramePr>
        <p:xfrm>
          <a:off x="6431471" y="3462656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EE8195B-F634-1E04-798E-DA343A083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345213"/>
              </p:ext>
            </p:extLst>
          </p:nvPr>
        </p:nvGraphicFramePr>
        <p:xfrm>
          <a:off x="6394374" y="6177506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6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11406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18F5426-0AF9-56C2-A9C9-278683B0E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66871"/>
              </p:ext>
            </p:extLst>
          </p:nvPr>
        </p:nvGraphicFramePr>
        <p:xfrm>
          <a:off x="6431471" y="4786942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58F588-FCA7-4910-DE9E-E8D40B2071BD}"/>
                  </a:ext>
                </a:extLst>
              </p:cNvPr>
              <p:cNvSpPr txBox="1"/>
              <p:nvPr/>
            </p:nvSpPr>
            <p:spPr>
              <a:xfrm>
                <a:off x="5915656" y="2743576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58F588-FCA7-4910-DE9E-E8D40B207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56" y="2743576"/>
                <a:ext cx="5158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1BED53-7954-707B-EFA3-22B4A3274400}"/>
                  </a:ext>
                </a:extLst>
              </p:cNvPr>
              <p:cNvSpPr txBox="1"/>
              <p:nvPr/>
            </p:nvSpPr>
            <p:spPr>
              <a:xfrm>
                <a:off x="5915656" y="3404096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1BED53-7954-707B-EFA3-22B4A3274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56" y="3404096"/>
                <a:ext cx="51581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6C0545B-C7AE-B28B-C44E-8DCBF44453C0}"/>
                  </a:ext>
                </a:extLst>
              </p:cNvPr>
              <p:cNvSpPr txBox="1"/>
              <p:nvPr/>
            </p:nvSpPr>
            <p:spPr>
              <a:xfrm>
                <a:off x="5906220" y="6165146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6C0545B-C7AE-B28B-C44E-8DCBF4445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220" y="6165146"/>
                <a:ext cx="5158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359943-51A4-5833-83E4-7D61631680DE}"/>
                  </a:ext>
                </a:extLst>
              </p:cNvPr>
              <p:cNvSpPr txBox="1"/>
              <p:nvPr/>
            </p:nvSpPr>
            <p:spPr>
              <a:xfrm>
                <a:off x="5915656" y="4784204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359943-51A4-5833-83E4-7D6163168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56" y="4784204"/>
                <a:ext cx="51581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9F8B607-7B70-9F9B-4F2E-C88458222178}"/>
              </a:ext>
            </a:extLst>
          </p:cNvPr>
          <p:cNvSpPr txBox="1"/>
          <p:nvPr/>
        </p:nvSpPr>
        <p:spPr>
          <a:xfrm>
            <a:off x="6610692" y="1290866"/>
            <a:ext cx="13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Iteration 12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A9B7228B-7C4B-E3AD-D914-452ABD61C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91024"/>
              </p:ext>
            </p:extLst>
          </p:nvPr>
        </p:nvGraphicFramePr>
        <p:xfrm>
          <a:off x="3807512" y="2822773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3D18D9F4-3311-7C53-8A92-71D78F6A2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53180"/>
              </p:ext>
            </p:extLst>
          </p:nvPr>
        </p:nvGraphicFramePr>
        <p:xfrm>
          <a:off x="3770415" y="6186688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0A1A6F81-7479-E6BA-716D-F18B574D1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86111"/>
              </p:ext>
            </p:extLst>
          </p:nvPr>
        </p:nvGraphicFramePr>
        <p:xfrm>
          <a:off x="3807512" y="4166547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6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9E7C648A-0FC3-4851-C760-92089342F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43866"/>
              </p:ext>
            </p:extLst>
          </p:nvPr>
        </p:nvGraphicFramePr>
        <p:xfrm>
          <a:off x="3807512" y="4828690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9061CCF-27A1-029F-BF97-B1650F509E3F}"/>
                  </a:ext>
                </a:extLst>
              </p:cNvPr>
              <p:cNvSpPr txBox="1"/>
              <p:nvPr/>
            </p:nvSpPr>
            <p:spPr>
              <a:xfrm>
                <a:off x="3291697" y="2785324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9061CCF-27A1-029F-BF97-B1650F509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97" y="2785324"/>
                <a:ext cx="51581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FB9C524-9880-EAB7-B624-C783C7F8FCA1}"/>
                  </a:ext>
                </a:extLst>
              </p:cNvPr>
              <p:cNvSpPr txBox="1"/>
              <p:nvPr/>
            </p:nvSpPr>
            <p:spPr>
              <a:xfrm>
                <a:off x="3254600" y="6128128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FB9C524-9880-EAB7-B624-C783C7F8F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600" y="6128128"/>
                <a:ext cx="51581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5B3904-9C79-8FAE-6DBF-DA0BCDB5128B}"/>
                  </a:ext>
                </a:extLst>
              </p:cNvPr>
              <p:cNvSpPr txBox="1"/>
              <p:nvPr/>
            </p:nvSpPr>
            <p:spPr>
              <a:xfrm>
                <a:off x="3291697" y="4125852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5B3904-9C79-8FAE-6DBF-DA0BCDB5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97" y="4125852"/>
                <a:ext cx="51581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96B764F-5E86-61D9-0967-A6B4137B10E8}"/>
                  </a:ext>
                </a:extLst>
              </p:cNvPr>
              <p:cNvSpPr txBox="1"/>
              <p:nvPr/>
            </p:nvSpPr>
            <p:spPr>
              <a:xfrm>
                <a:off x="3291697" y="4825952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96B764F-5E86-61D9-0967-A6B4137B1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97" y="4825952"/>
                <a:ext cx="51581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6271A08F-A10E-D714-C6B0-F31CD5AF3955}"/>
              </a:ext>
            </a:extLst>
          </p:cNvPr>
          <p:cNvSpPr txBox="1"/>
          <p:nvPr/>
        </p:nvSpPr>
        <p:spPr>
          <a:xfrm>
            <a:off x="3940121" y="1332614"/>
            <a:ext cx="13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Iteration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BF6DF25-4C41-F5CB-BBF6-F368B1FCE298}"/>
                  </a:ext>
                </a:extLst>
              </p:cNvPr>
              <p:cNvSpPr txBox="1"/>
              <p:nvPr/>
            </p:nvSpPr>
            <p:spPr>
              <a:xfrm>
                <a:off x="3625234" y="5267454"/>
                <a:ext cx="26995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to model</a:t>
                </a:r>
              </a:p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to residuals</a:t>
                </a:r>
              </a:p>
              <a:p>
                <a:r>
                  <a:rPr lang="en-GB" dirty="0"/>
                  <a:t>Calculate PIPs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BF6DF25-4C41-F5CB-BBF6-F368B1FCE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34" y="5267454"/>
                <a:ext cx="2699585" cy="923330"/>
              </a:xfrm>
              <a:prstGeom prst="rect">
                <a:avLst/>
              </a:prstGeom>
              <a:blipFill>
                <a:blip r:embed="rId14"/>
                <a:stretch>
                  <a:fillRect l="-1869" t="-2703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105F40F-968A-BC4D-1B14-7801F5491A39}"/>
                  </a:ext>
                </a:extLst>
              </p:cNvPr>
              <p:cNvSpPr txBox="1"/>
              <p:nvPr/>
            </p:nvSpPr>
            <p:spPr>
              <a:xfrm>
                <a:off x="6326883" y="5255866"/>
                <a:ext cx="26995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to model</a:t>
                </a:r>
              </a:p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to residuals</a:t>
                </a:r>
              </a:p>
              <a:p>
                <a:r>
                  <a:rPr lang="en-GB" dirty="0"/>
                  <a:t>Calculate PIPs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105F40F-968A-BC4D-1B14-7801F5491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883" y="5255866"/>
                <a:ext cx="2699585" cy="923330"/>
              </a:xfrm>
              <a:prstGeom prst="rect">
                <a:avLst/>
              </a:prstGeom>
              <a:blipFill>
                <a:blip r:embed="rId15"/>
                <a:stretch>
                  <a:fillRect l="-2347" t="-2703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3AB5622B-18D6-5BBB-2EC9-728AE9CBC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82257"/>
              </p:ext>
            </p:extLst>
          </p:nvPr>
        </p:nvGraphicFramePr>
        <p:xfrm>
          <a:off x="1083580" y="6202920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02A1C88-D704-E517-3194-EE0842B94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04390"/>
              </p:ext>
            </p:extLst>
          </p:nvPr>
        </p:nvGraphicFramePr>
        <p:xfrm>
          <a:off x="1242388" y="3440577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567AE6E6-3A05-4E77-AE86-A563326C9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4918"/>
              </p:ext>
            </p:extLst>
          </p:nvPr>
        </p:nvGraphicFramePr>
        <p:xfrm>
          <a:off x="1204762" y="4149670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6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3025FF77-C879-05B5-1ABB-D81DE2B67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242054"/>
              </p:ext>
            </p:extLst>
          </p:nvPr>
        </p:nvGraphicFramePr>
        <p:xfrm>
          <a:off x="1204762" y="4811813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17F9A49-C24E-166A-9031-5D7DB0766157}"/>
                  </a:ext>
                </a:extLst>
              </p:cNvPr>
              <p:cNvSpPr txBox="1"/>
              <p:nvPr/>
            </p:nvSpPr>
            <p:spPr>
              <a:xfrm>
                <a:off x="567765" y="6165471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17F9A49-C24E-166A-9031-5D7DB076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5" y="6165471"/>
                <a:ext cx="51581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F4207EF-60FB-107F-F569-5F10D725AE95}"/>
                  </a:ext>
                </a:extLst>
              </p:cNvPr>
              <p:cNvSpPr txBox="1"/>
              <p:nvPr/>
            </p:nvSpPr>
            <p:spPr>
              <a:xfrm>
                <a:off x="726573" y="3382017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F4207EF-60FB-107F-F569-5F10D725A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73" y="3382017"/>
                <a:ext cx="51581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959B28C-CFA8-F786-C625-A6B20D92C636}"/>
                  </a:ext>
                </a:extLst>
              </p:cNvPr>
              <p:cNvSpPr txBox="1"/>
              <p:nvPr/>
            </p:nvSpPr>
            <p:spPr>
              <a:xfrm>
                <a:off x="688947" y="4108975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959B28C-CFA8-F786-C625-A6B20D92C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47" y="4108975"/>
                <a:ext cx="51581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0B8EB4C-8450-618F-6AD0-8FA47465041C}"/>
                  </a:ext>
                </a:extLst>
              </p:cNvPr>
              <p:cNvSpPr txBox="1"/>
              <p:nvPr/>
            </p:nvSpPr>
            <p:spPr>
              <a:xfrm>
                <a:off x="688947" y="4809075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0B8EB4C-8450-618F-6AD0-8FA474650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47" y="4809075"/>
                <a:ext cx="51581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BF2E2EB5-1B24-E54C-001D-30B17F550824}"/>
              </a:ext>
            </a:extLst>
          </p:cNvPr>
          <p:cNvSpPr txBox="1"/>
          <p:nvPr/>
        </p:nvSpPr>
        <p:spPr>
          <a:xfrm>
            <a:off x="1353781" y="1361242"/>
            <a:ext cx="13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Iteration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4A65D38-B353-AB7A-3967-34271B16684C}"/>
                  </a:ext>
                </a:extLst>
              </p:cNvPr>
              <p:cNvSpPr txBox="1"/>
              <p:nvPr/>
            </p:nvSpPr>
            <p:spPr>
              <a:xfrm>
                <a:off x="850019" y="5255866"/>
                <a:ext cx="26995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to model</a:t>
                </a:r>
              </a:p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to residuals</a:t>
                </a:r>
              </a:p>
              <a:p>
                <a:r>
                  <a:rPr lang="en-GB" dirty="0"/>
                  <a:t>Calculate PIPs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4A65D38-B353-AB7A-3967-34271B166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19" y="5255866"/>
                <a:ext cx="2699585" cy="923330"/>
              </a:xfrm>
              <a:prstGeom prst="rect">
                <a:avLst/>
              </a:prstGeom>
              <a:blipFill>
                <a:blip r:embed="rId20"/>
                <a:stretch>
                  <a:fillRect l="-1869" t="-2703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3747EE95-6982-D3D8-5C82-94FC79B8C7BB}"/>
              </a:ext>
            </a:extLst>
          </p:cNvPr>
          <p:cNvSpPr txBox="1"/>
          <p:nvPr/>
        </p:nvSpPr>
        <p:spPr>
          <a:xfrm>
            <a:off x="1805008" y="186755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l=1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73B63B2-273B-67AC-F97B-64462A35CDBC}"/>
              </a:ext>
            </a:extLst>
          </p:cNvPr>
          <p:cNvSpPr txBox="1"/>
          <p:nvPr/>
        </p:nvSpPr>
        <p:spPr>
          <a:xfrm>
            <a:off x="4469597" y="1817115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l=2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4DCF813-7BEA-79C4-C1D7-5834C45D14B7}"/>
              </a:ext>
            </a:extLst>
          </p:cNvPr>
          <p:cNvSpPr txBox="1"/>
          <p:nvPr/>
        </p:nvSpPr>
        <p:spPr>
          <a:xfrm>
            <a:off x="7108429" y="179609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l=3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166744D-7A1D-EC5D-0008-30F04D2E1636}"/>
                  </a:ext>
                </a:extLst>
              </p:cNvPr>
              <p:cNvSpPr txBox="1"/>
              <p:nvPr/>
            </p:nvSpPr>
            <p:spPr>
              <a:xfrm>
                <a:off x="8930599" y="5245426"/>
                <a:ext cx="26995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to model</a:t>
                </a:r>
              </a:p>
              <a:p>
                <a:r>
                  <a:rPr lang="en-GB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to residuals</a:t>
                </a:r>
              </a:p>
              <a:p>
                <a:r>
                  <a:rPr lang="en-GB" dirty="0"/>
                  <a:t>Calculate PIPs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166744D-7A1D-EC5D-0008-30F04D2E1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599" y="5245426"/>
                <a:ext cx="2699585" cy="923330"/>
              </a:xfrm>
              <a:prstGeom prst="rect">
                <a:avLst/>
              </a:prstGeom>
              <a:blipFill>
                <a:blip r:embed="rId21"/>
                <a:stretch>
                  <a:fillRect l="-1878" t="-2703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8EA7A7D9-CE27-FDE2-660F-B125330050F2}"/>
              </a:ext>
            </a:extLst>
          </p:cNvPr>
          <p:cNvSpPr txBox="1"/>
          <p:nvPr/>
        </p:nvSpPr>
        <p:spPr>
          <a:xfrm>
            <a:off x="9712145" y="172480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l=4</a:t>
            </a:r>
          </a:p>
        </p:txBody>
      </p:sp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B545EB10-32F6-6EE7-A05D-F58B06B5C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48412"/>
              </p:ext>
            </p:extLst>
          </p:nvPr>
        </p:nvGraphicFramePr>
        <p:xfrm>
          <a:off x="9089321" y="109536"/>
          <a:ext cx="2196456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76">
                  <a:extLst>
                    <a:ext uri="{9D8B030D-6E8A-4147-A177-3AD203B41FA5}">
                      <a16:colId xmlns:a16="http://schemas.microsoft.com/office/drawing/2014/main" val="3186621068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8C011113-9C56-C012-6883-14E97A5F57AF}"/>
              </a:ext>
            </a:extLst>
          </p:cNvPr>
          <p:cNvSpPr txBox="1"/>
          <p:nvPr/>
        </p:nvSpPr>
        <p:spPr>
          <a:xfrm>
            <a:off x="11121656" y="556105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 PIP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E8B60F6-1B24-DF8C-0B92-CD80E2212237}"/>
              </a:ext>
            </a:extLst>
          </p:cNvPr>
          <p:cNvSpPr txBox="1"/>
          <p:nvPr/>
        </p:nvSpPr>
        <p:spPr>
          <a:xfrm>
            <a:off x="8200559" y="546474"/>
            <a:ext cx="9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 PIP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177E19C-891C-3164-B32D-D1FC3B680B6C}"/>
              </a:ext>
            </a:extLst>
          </p:cNvPr>
          <p:cNvCxnSpPr>
            <a:stCxn id="100" idx="3"/>
            <a:endCxn id="99" idx="1"/>
          </p:cNvCxnSpPr>
          <p:nvPr/>
        </p:nvCxnSpPr>
        <p:spPr>
          <a:xfrm>
            <a:off x="9164221" y="731140"/>
            <a:ext cx="1957435" cy="9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2" grpId="0"/>
      <p:bldP spid="30" grpId="0"/>
      <p:bldP spid="35" grpId="0"/>
      <p:bldP spid="36" grpId="0"/>
      <p:bldP spid="37" grpId="0"/>
      <p:bldP spid="38" grpId="0"/>
      <p:bldP spid="49" grpId="0"/>
      <p:bldP spid="55" grpId="0"/>
      <p:bldP spid="56" grpId="0"/>
      <p:bldP spid="57" grpId="0"/>
      <p:bldP spid="58" grpId="0"/>
      <p:bldP spid="69" grpId="0"/>
      <p:bldP spid="70" grpId="0"/>
      <p:bldP spid="71" grpId="0"/>
      <p:bldP spid="76" grpId="0"/>
      <p:bldP spid="77" grpId="0"/>
      <p:bldP spid="78" grpId="0"/>
      <p:bldP spid="79" grpId="0"/>
      <p:bldP spid="90" grpId="0"/>
      <p:bldP spid="91" grpId="0"/>
      <p:bldP spid="92" grpId="0"/>
      <p:bldP spid="93" grpId="0"/>
      <p:bldP spid="94" grpId="0"/>
      <p:bldP spid="96" grpId="0"/>
      <p:bldP spid="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2708D7-7E28-023D-AD9C-FD9043ABF4AA}"/>
              </a:ext>
            </a:extLst>
          </p:cNvPr>
          <p:cNvSpPr txBox="1"/>
          <p:nvPr/>
        </p:nvSpPr>
        <p:spPr>
          <a:xfrm>
            <a:off x="6423668" y="1817257"/>
            <a:ext cx="266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95% Credible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EB5AA-FE18-1C52-B6DC-498963CA3FB8}"/>
              </a:ext>
            </a:extLst>
          </p:cNvPr>
          <p:cNvSpPr txBox="1"/>
          <p:nvPr/>
        </p:nvSpPr>
        <p:spPr>
          <a:xfrm>
            <a:off x="6619377" y="2808464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SNP2, SNP3, SNP4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804EA-1DE9-B1E8-1C69-A39FAE5872CA}"/>
              </a:ext>
            </a:extLst>
          </p:cNvPr>
          <p:cNvSpPr txBox="1"/>
          <p:nvPr/>
        </p:nvSpPr>
        <p:spPr>
          <a:xfrm>
            <a:off x="6630089" y="3427698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SNP7, SNP8, SNP9, </a:t>
            </a:r>
          </a:p>
          <a:p>
            <a:r>
              <a:rPr lang="en-GB" sz="1400" dirty="0"/>
              <a:t>SNP10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53D3B-CE0D-A9EC-0FAC-3285425A245F}"/>
              </a:ext>
            </a:extLst>
          </p:cNvPr>
          <p:cNvSpPr txBox="1"/>
          <p:nvPr/>
        </p:nvSpPr>
        <p:spPr>
          <a:xfrm>
            <a:off x="6630089" y="4225116"/>
            <a:ext cx="1270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 CS formed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34CDB-1F45-5B86-8109-3F3C8F65D91E}"/>
              </a:ext>
            </a:extLst>
          </p:cNvPr>
          <p:cNvSpPr txBox="1"/>
          <p:nvPr/>
        </p:nvSpPr>
        <p:spPr>
          <a:xfrm>
            <a:off x="6587447" y="4852933"/>
            <a:ext cx="1270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 CS formed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6CD096-87FB-578D-5B48-9765ED810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310899"/>
              </p:ext>
            </p:extLst>
          </p:nvPr>
        </p:nvGraphicFramePr>
        <p:xfrm>
          <a:off x="4310917" y="2759915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8EF73B2-E17D-5B17-CDF8-C2A69743C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255586"/>
              </p:ext>
            </p:extLst>
          </p:nvPr>
        </p:nvGraphicFramePr>
        <p:xfrm>
          <a:off x="4310917" y="3441546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3B594E3-896A-4212-3C0D-E32ECEFA3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11244"/>
              </p:ext>
            </p:extLst>
          </p:nvPr>
        </p:nvGraphicFramePr>
        <p:xfrm>
          <a:off x="4310917" y="4103689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6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28D885-B742-01EA-3B57-46D336EB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72123"/>
              </p:ext>
            </p:extLst>
          </p:nvPr>
        </p:nvGraphicFramePr>
        <p:xfrm>
          <a:off x="4273820" y="4682819"/>
          <a:ext cx="2098430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43">
                  <a:extLst>
                    <a:ext uri="{9D8B030D-6E8A-4147-A177-3AD203B41FA5}">
                      <a16:colId xmlns:a16="http://schemas.microsoft.com/office/drawing/2014/main" val="1835933180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810856005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88191080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676031431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702286432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209843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789967-12DB-4D22-30A1-BDD8AEB6FF39}"/>
                  </a:ext>
                </a:extLst>
              </p:cNvPr>
              <p:cNvSpPr txBox="1"/>
              <p:nvPr/>
            </p:nvSpPr>
            <p:spPr>
              <a:xfrm>
                <a:off x="3795102" y="2722466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789967-12DB-4D22-30A1-BDD8AEB6F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02" y="2722466"/>
                <a:ext cx="51581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6729CE-418E-148A-496B-6BDB31E1E742}"/>
                  </a:ext>
                </a:extLst>
              </p:cNvPr>
              <p:cNvSpPr txBox="1"/>
              <p:nvPr/>
            </p:nvSpPr>
            <p:spPr>
              <a:xfrm>
                <a:off x="3795102" y="3382986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6729CE-418E-148A-496B-6BDB31E1E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02" y="3382986"/>
                <a:ext cx="5158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1667DD-DA8E-5B8F-5BC9-2A5965BA3D13}"/>
                  </a:ext>
                </a:extLst>
              </p:cNvPr>
              <p:cNvSpPr txBox="1"/>
              <p:nvPr/>
            </p:nvSpPr>
            <p:spPr>
              <a:xfrm>
                <a:off x="3795102" y="4062994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1667DD-DA8E-5B8F-5BC9-2A5965BA3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02" y="4062994"/>
                <a:ext cx="51581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B59DF5-8FEE-6CF3-AC59-4EE16149D5E6}"/>
                  </a:ext>
                </a:extLst>
              </p:cNvPr>
              <p:cNvSpPr txBox="1"/>
              <p:nvPr/>
            </p:nvSpPr>
            <p:spPr>
              <a:xfrm>
                <a:off x="3758005" y="4680081"/>
                <a:ext cx="5158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B59DF5-8FEE-6CF3-AC59-4EE16149D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005" y="4680081"/>
                <a:ext cx="5158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128C720-CFA1-6429-FD84-0CABAA06AEBC}"/>
              </a:ext>
            </a:extLst>
          </p:cNvPr>
          <p:cNvSpPr txBox="1"/>
          <p:nvPr/>
        </p:nvSpPr>
        <p:spPr>
          <a:xfrm rot="16200000">
            <a:off x="4143977" y="2426277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AAD66-8B75-8464-2D1B-4A67F430DB60}"/>
              </a:ext>
            </a:extLst>
          </p:cNvPr>
          <p:cNvSpPr txBox="1"/>
          <p:nvPr/>
        </p:nvSpPr>
        <p:spPr>
          <a:xfrm rot="16200000">
            <a:off x="4383768" y="2430123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1C61D-2EE7-78D5-4CD7-9CF50FB849E8}"/>
              </a:ext>
            </a:extLst>
          </p:cNvPr>
          <p:cNvSpPr txBox="1"/>
          <p:nvPr/>
        </p:nvSpPr>
        <p:spPr>
          <a:xfrm rot="16200000">
            <a:off x="4608283" y="2433969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283416-7864-232B-20FB-437D20528CCC}"/>
              </a:ext>
            </a:extLst>
          </p:cNvPr>
          <p:cNvSpPr txBox="1"/>
          <p:nvPr/>
        </p:nvSpPr>
        <p:spPr>
          <a:xfrm rot="16200000">
            <a:off x="4801788" y="2430123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60DF2-A08B-697A-DC65-E841F3E848E8}"/>
              </a:ext>
            </a:extLst>
          </p:cNvPr>
          <p:cNvSpPr txBox="1"/>
          <p:nvPr/>
        </p:nvSpPr>
        <p:spPr>
          <a:xfrm rot="16200000">
            <a:off x="5018166" y="2426276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6AFE7-66F6-FB96-9026-687CA76D6BAE}"/>
              </a:ext>
            </a:extLst>
          </p:cNvPr>
          <p:cNvSpPr txBox="1"/>
          <p:nvPr/>
        </p:nvSpPr>
        <p:spPr>
          <a:xfrm rot="16200000">
            <a:off x="5228333" y="2426276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ABD9A0-500A-9D0A-8CF2-4489838F4425}"/>
              </a:ext>
            </a:extLst>
          </p:cNvPr>
          <p:cNvSpPr txBox="1"/>
          <p:nvPr/>
        </p:nvSpPr>
        <p:spPr>
          <a:xfrm rot="16200000">
            <a:off x="5430447" y="2427442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F05EEC-584D-A6C5-54D8-BC1F821ED828}"/>
              </a:ext>
            </a:extLst>
          </p:cNvPr>
          <p:cNvSpPr txBox="1"/>
          <p:nvPr/>
        </p:nvSpPr>
        <p:spPr>
          <a:xfrm rot="16200000">
            <a:off x="5640615" y="2426276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950DBA-08E5-9645-6E3B-13203E587B8B}"/>
              </a:ext>
            </a:extLst>
          </p:cNvPr>
          <p:cNvSpPr txBox="1"/>
          <p:nvPr/>
        </p:nvSpPr>
        <p:spPr>
          <a:xfrm rot="16200000">
            <a:off x="5837037" y="2425108"/>
            <a:ext cx="5052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42F939-96B2-3E31-8E01-59A29E609CBE}"/>
              </a:ext>
            </a:extLst>
          </p:cNvPr>
          <p:cNvSpPr txBox="1"/>
          <p:nvPr/>
        </p:nvSpPr>
        <p:spPr>
          <a:xfrm rot="16200000">
            <a:off x="6003925" y="2416428"/>
            <a:ext cx="577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SNP10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8948DF-A57D-D5A2-96C8-AB35D663A9BA}"/>
              </a:ext>
            </a:extLst>
          </p:cNvPr>
          <p:cNvSpPr txBox="1"/>
          <p:nvPr/>
        </p:nvSpPr>
        <p:spPr>
          <a:xfrm>
            <a:off x="3950750" y="-97299"/>
            <a:ext cx="394883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Illustrative Example</a:t>
            </a:r>
          </a:p>
          <a:p>
            <a:pPr algn="ctr"/>
            <a:r>
              <a:rPr lang="en-GB" sz="2000" dirty="0"/>
              <a:t>A locus with 10 SNPs, setting L=4, </a:t>
            </a:r>
          </a:p>
          <a:p>
            <a:pPr algn="ctr"/>
            <a:r>
              <a:rPr lang="en-GB" sz="2000" dirty="0"/>
              <a:t>maximum 20 iterations </a:t>
            </a:r>
          </a:p>
          <a:p>
            <a:pPr algn="ctr"/>
            <a:r>
              <a:rPr lang="en-GB" sz="2000" dirty="0"/>
              <a:t> 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DD2214B-332F-99F9-4B52-BABEE11BB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48412"/>
              </p:ext>
            </p:extLst>
          </p:nvPr>
        </p:nvGraphicFramePr>
        <p:xfrm>
          <a:off x="9089321" y="109536"/>
          <a:ext cx="2196456" cy="37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76">
                  <a:extLst>
                    <a:ext uri="{9D8B030D-6E8A-4147-A177-3AD203B41FA5}">
                      <a16:colId xmlns:a16="http://schemas.microsoft.com/office/drawing/2014/main" val="3186621068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755558866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4169449019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3033762157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1262976318"/>
                    </a:ext>
                  </a:extLst>
                </a:gridCol>
                <a:gridCol w="366076">
                  <a:extLst>
                    <a:ext uri="{9D8B030D-6E8A-4147-A177-3AD203B41FA5}">
                      <a16:colId xmlns:a16="http://schemas.microsoft.com/office/drawing/2014/main" val="2344624451"/>
                    </a:ext>
                  </a:extLst>
                </a:gridCol>
              </a:tblGrid>
              <a:tr h="370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6333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979AE4A9-1A95-72C1-F573-582B62A7567E}"/>
              </a:ext>
            </a:extLst>
          </p:cNvPr>
          <p:cNvSpPr txBox="1"/>
          <p:nvPr/>
        </p:nvSpPr>
        <p:spPr>
          <a:xfrm>
            <a:off x="11121656" y="556105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 PIP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BCFB0E-1C68-ABAE-01D9-87D2773208A9}"/>
              </a:ext>
            </a:extLst>
          </p:cNvPr>
          <p:cNvSpPr txBox="1"/>
          <p:nvPr/>
        </p:nvSpPr>
        <p:spPr>
          <a:xfrm>
            <a:off x="8200559" y="546474"/>
            <a:ext cx="9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 PIP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0132A80-335F-86D3-8B3E-A1B5C3C6194A}"/>
              </a:ext>
            </a:extLst>
          </p:cNvPr>
          <p:cNvCxnSpPr>
            <a:stCxn id="34" idx="3"/>
            <a:endCxn id="33" idx="1"/>
          </p:cNvCxnSpPr>
          <p:nvPr/>
        </p:nvCxnSpPr>
        <p:spPr>
          <a:xfrm>
            <a:off x="9164221" y="731140"/>
            <a:ext cx="1957435" cy="9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D9916B-0944-3C38-D59C-17B905B5364E}"/>
              </a:ext>
            </a:extLst>
          </p:cNvPr>
          <p:cNvSpPr txBox="1"/>
          <p:nvPr/>
        </p:nvSpPr>
        <p:spPr>
          <a:xfrm>
            <a:off x="4089195" y="1568043"/>
            <a:ext cx="240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PIPs after 12 iterations</a:t>
            </a:r>
          </a:p>
        </p:txBody>
      </p:sp>
    </p:spTree>
    <p:extLst>
      <p:ext uri="{BB962C8B-B14F-4D97-AF65-F5344CB8AC3E}">
        <p14:creationId xmlns:p14="http://schemas.microsoft.com/office/powerpoint/2010/main" val="157138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50C5-DCF0-AB4A-542B-52D2EA96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simulated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6172-72FB-0C59-176A-B79EB9B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F7C889-56B7-B1F4-45A7-FFF27DFA1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52" y="1536933"/>
            <a:ext cx="6900210" cy="49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1EBA92-3244-A1B9-B533-D84A5882FEBC}"/>
              </a:ext>
            </a:extLst>
          </p:cNvPr>
          <p:cNvSpPr txBox="1"/>
          <p:nvPr/>
        </p:nvSpPr>
        <p:spPr>
          <a:xfrm>
            <a:off x="6525064" y="6596390"/>
            <a:ext cx="5666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stephenslab.github.io</a:t>
            </a:r>
            <a:r>
              <a:rPr lang="en-GB" sz="1100" dirty="0"/>
              <a:t>/</a:t>
            </a:r>
            <a:r>
              <a:rPr lang="en-GB" sz="1100" dirty="0" err="1"/>
              <a:t>susie</a:t>
            </a:r>
            <a:r>
              <a:rPr lang="en-GB" sz="1100" dirty="0"/>
              <a:t>-paper/</a:t>
            </a:r>
            <a:r>
              <a:rPr lang="en-GB" sz="1100" dirty="0" err="1"/>
              <a:t>manuscript_results</a:t>
            </a:r>
            <a:r>
              <a:rPr lang="en-GB" sz="1100" dirty="0"/>
              <a:t>/</a:t>
            </a:r>
            <a:r>
              <a:rPr lang="en-GB" sz="1100" dirty="0" err="1"/>
              <a:t>pedagogical_example.html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5133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D950-DD5B-EDB9-145E-3D25B17B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5D0D3-4CD8-6E96-6FB7-C2E5E3007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Linkage disequilibrium recap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fine-map?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Approaches to fine-mapping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SuSiE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Other fine-mapping tools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Practical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E120D8-26C0-2C5F-3F1A-9C662F59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07" y="2296319"/>
            <a:ext cx="4597712" cy="295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Magnifying glass with solid fill">
            <a:extLst>
              <a:ext uri="{FF2B5EF4-FFF2-40B4-BE49-F238E27FC236}">
                <a16:creationId xmlns:a16="http://schemas.microsoft.com/office/drawing/2014/main" id="{9011BACA-D8FB-AA45-C024-117019181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3146" y="2634343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35ED-FCC0-769D-4989-410879DC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 for </a:t>
            </a:r>
            <a:r>
              <a:rPr lang="en-GB" dirty="0" err="1"/>
              <a:t>SuSiE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B11B-EBA7-939B-E215-7C11C88FD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Density of locus </a:t>
            </a:r>
          </a:p>
          <a:p>
            <a:r>
              <a:rPr lang="en-GB" dirty="0"/>
              <a:t>Well-matched LD</a:t>
            </a:r>
          </a:p>
          <a:p>
            <a:r>
              <a:rPr lang="en-GB" dirty="0"/>
              <a:t>Measurement error (e.g. imputation)</a:t>
            </a:r>
          </a:p>
          <a:p>
            <a:r>
              <a:rPr lang="en-GB" dirty="0"/>
              <a:t>Additive model</a:t>
            </a:r>
          </a:p>
          <a:p>
            <a:r>
              <a:rPr lang="en-GB" dirty="0"/>
              <a:t>Binary vs quantitative trait</a:t>
            </a:r>
          </a:p>
          <a:p>
            <a:r>
              <a:rPr lang="en-GB" dirty="0"/>
              <a:t>Assumption of sparse effects</a:t>
            </a:r>
          </a:p>
          <a:p>
            <a:r>
              <a:rPr lang="en-GB" dirty="0"/>
              <a:t>Ground truth</a:t>
            </a:r>
          </a:p>
          <a:p>
            <a:pPr lvl="1"/>
            <a:r>
              <a:rPr lang="en-GB" dirty="0"/>
              <a:t>Simulations: calibration</a:t>
            </a:r>
          </a:p>
          <a:p>
            <a:pPr lvl="1"/>
            <a:r>
              <a:rPr lang="en-GB" dirty="0"/>
              <a:t>Real data: replication rate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5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6CAC-4BB0-4EF2-06A4-0F1FB50A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methods!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FF76A-85CB-B3A9-4B4B-AAA5C494B3D7}"/>
              </a:ext>
            </a:extLst>
          </p:cNvPr>
          <p:cNvSpPr txBox="1"/>
          <p:nvPr/>
        </p:nvSpPr>
        <p:spPr>
          <a:xfrm>
            <a:off x="1031112" y="5017577"/>
            <a:ext cx="4509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Multi ancestry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Why? </a:t>
            </a:r>
            <a:r>
              <a:rPr lang="en-GB" dirty="0"/>
              <a:t>Less LD, more samples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MESuSiE</a:t>
            </a:r>
            <a:r>
              <a:rPr lang="en-GB" dirty="0"/>
              <a:t> (Gao, 2024) 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SuSiEx</a:t>
            </a:r>
            <a:r>
              <a:rPr lang="en-GB" dirty="0"/>
              <a:t> (Yuan, 2023)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MultiSuSiE</a:t>
            </a:r>
            <a:r>
              <a:rPr lang="en-GB" dirty="0"/>
              <a:t> (Rossen, 2024)</a:t>
            </a:r>
          </a:p>
          <a:p>
            <a:pPr marL="742950" lvl="1" indent="-285750">
              <a:buFontTx/>
              <a:buChar char="-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69C01-2BDC-FE7A-0C89-28B3FA41745C}"/>
              </a:ext>
            </a:extLst>
          </p:cNvPr>
          <p:cNvSpPr txBox="1"/>
          <p:nvPr/>
        </p:nvSpPr>
        <p:spPr>
          <a:xfrm>
            <a:off x="1031112" y="3155124"/>
            <a:ext cx="4509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Integrate functional data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Why? </a:t>
            </a:r>
            <a:r>
              <a:rPr lang="en-GB" dirty="0"/>
              <a:t>Biologically-informed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PolyFun</a:t>
            </a:r>
            <a:r>
              <a:rPr lang="en-GB" dirty="0"/>
              <a:t> (</a:t>
            </a:r>
            <a:r>
              <a:rPr lang="en-GB" dirty="0" err="1"/>
              <a:t>Wiessbrod</a:t>
            </a:r>
            <a:r>
              <a:rPr lang="en-GB" dirty="0"/>
              <a:t> 2020)</a:t>
            </a:r>
          </a:p>
          <a:p>
            <a:pPr marL="285750" indent="-285750">
              <a:buFontTx/>
              <a:buChar char="-"/>
            </a:pPr>
            <a:r>
              <a:rPr lang="en-GB" dirty="0"/>
              <a:t>PAINTOR (</a:t>
            </a:r>
            <a:r>
              <a:rPr lang="en-GB" dirty="0" err="1"/>
              <a:t>Kichaev</a:t>
            </a:r>
            <a:r>
              <a:rPr lang="en-GB" dirty="0"/>
              <a:t>, 2020)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fastPAINTOR</a:t>
            </a:r>
            <a:r>
              <a:rPr lang="en-GB" dirty="0"/>
              <a:t> (</a:t>
            </a:r>
            <a:r>
              <a:rPr lang="en-GB" dirty="0" err="1"/>
              <a:t>Kichaev</a:t>
            </a:r>
            <a:r>
              <a:rPr lang="en-GB" dirty="0"/>
              <a:t>, 2017)</a:t>
            </a:r>
          </a:p>
          <a:p>
            <a:pPr marL="285750" indent="-285750">
              <a:buFontTx/>
              <a:buChar char="-"/>
            </a:pPr>
            <a:r>
              <a:rPr lang="en-GB" dirty="0"/>
              <a:t>SuSiE</a:t>
            </a:r>
            <a:r>
              <a:rPr lang="en-GB" baseline="30000" dirty="0"/>
              <a:t>2</a:t>
            </a:r>
            <a:r>
              <a:rPr lang="en-GB" dirty="0"/>
              <a:t> (Zhang, 2024)</a:t>
            </a:r>
          </a:p>
          <a:p>
            <a:pPr marL="742950" lvl="1" indent="-285750">
              <a:buFontTx/>
              <a:buChar char="-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5F14E-4021-CEB5-2FC7-C371ED095513}"/>
              </a:ext>
            </a:extLst>
          </p:cNvPr>
          <p:cNvSpPr txBox="1"/>
          <p:nvPr/>
        </p:nvSpPr>
        <p:spPr>
          <a:xfrm>
            <a:off x="6192456" y="1589275"/>
            <a:ext cx="496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Different assumptions of causal effect distribution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Why? </a:t>
            </a:r>
            <a:r>
              <a:rPr lang="en-GB" dirty="0">
                <a:solidFill>
                  <a:srgbClr val="212121"/>
                </a:solidFill>
                <a:latin typeface="system-ui"/>
              </a:rPr>
              <a:t>Wrong assumptions on polygenicity can lead to miscalibration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SuSiE</a:t>
            </a:r>
            <a:r>
              <a:rPr lang="en-GB" dirty="0"/>
              <a:t>-Inf, FINEMAP-Inf (Cui, 2024)</a:t>
            </a:r>
          </a:p>
          <a:p>
            <a:pPr marL="742950" lvl="1" indent="-285750">
              <a:buFontTx/>
              <a:buChar char="-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56192-F0DF-3FDD-3209-DF179DA5EE5B}"/>
              </a:ext>
            </a:extLst>
          </p:cNvPr>
          <p:cNvSpPr txBox="1"/>
          <p:nvPr/>
        </p:nvSpPr>
        <p:spPr>
          <a:xfrm>
            <a:off x="1031112" y="1569669"/>
            <a:ext cx="4509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Multiple causal variants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SuSiE</a:t>
            </a:r>
            <a:r>
              <a:rPr lang="en-GB" dirty="0"/>
              <a:t> (Wang, 2020)</a:t>
            </a:r>
          </a:p>
          <a:p>
            <a:pPr marL="285750" indent="-285750">
              <a:buFontTx/>
              <a:buChar char="-"/>
            </a:pPr>
            <a:r>
              <a:rPr lang="en-GB" dirty="0"/>
              <a:t>CAVIAR (</a:t>
            </a:r>
            <a:r>
              <a:rPr lang="en-GB" dirty="0" err="1"/>
              <a:t>Hormodiari</a:t>
            </a:r>
            <a:r>
              <a:rPr lang="en-GB" dirty="0"/>
              <a:t>, 2014)</a:t>
            </a:r>
          </a:p>
          <a:p>
            <a:pPr marL="285750" indent="-285750">
              <a:buFontTx/>
              <a:buChar char="-"/>
            </a:pPr>
            <a:r>
              <a:rPr lang="en-GB" dirty="0"/>
              <a:t>FINEMAP (Benner, 2016)</a:t>
            </a:r>
          </a:p>
          <a:p>
            <a:pPr marL="285750" indent="-285750">
              <a:buFontTx/>
              <a:buChar char="-"/>
            </a:pPr>
            <a:r>
              <a:rPr lang="en-GB" dirty="0"/>
              <a:t>COJO-ABF (Yang, 2012)</a:t>
            </a:r>
          </a:p>
          <a:p>
            <a:pPr marL="742950" lvl="1" indent="-285750">
              <a:buFontTx/>
              <a:buChar char="-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E077D-C377-3D74-D26B-1FBCEDA84BD3}"/>
              </a:ext>
            </a:extLst>
          </p:cNvPr>
          <p:cNvSpPr txBox="1"/>
          <p:nvPr/>
        </p:nvSpPr>
        <p:spPr>
          <a:xfrm>
            <a:off x="6344856" y="4991558"/>
            <a:ext cx="450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Genome-wide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Why? </a:t>
            </a:r>
            <a:r>
              <a:rPr lang="en-GB" dirty="0"/>
              <a:t>Considers global genetic architecture</a:t>
            </a:r>
          </a:p>
          <a:p>
            <a:pPr marL="285750" indent="-285750">
              <a:buFontTx/>
              <a:buChar char="-"/>
            </a:pPr>
            <a:r>
              <a:rPr lang="en-GB" dirty="0"/>
              <a:t>GWFM (Wu, 2025)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63FF7-CEFD-DF64-B951-3943015AB757}"/>
              </a:ext>
            </a:extLst>
          </p:cNvPr>
          <p:cNvSpPr txBox="1"/>
          <p:nvPr/>
        </p:nvSpPr>
        <p:spPr>
          <a:xfrm>
            <a:off x="6344856" y="3430339"/>
            <a:ext cx="450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Multiple tissues/cell-types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Why? </a:t>
            </a:r>
            <a:r>
              <a:rPr lang="en-GB" dirty="0"/>
              <a:t>Complex diseases have tissue-specific mechanisms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TGFM (Strober, 2025)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15AD0-E867-68B5-701E-2C71FEE9395A}"/>
              </a:ext>
            </a:extLst>
          </p:cNvPr>
          <p:cNvSpPr txBox="1"/>
          <p:nvPr/>
        </p:nvSpPr>
        <p:spPr>
          <a:xfrm>
            <a:off x="11010542" y="648866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&amp; more!</a:t>
            </a:r>
          </a:p>
        </p:txBody>
      </p:sp>
    </p:spTree>
    <p:extLst>
      <p:ext uri="{BB962C8B-B14F-4D97-AF65-F5344CB8AC3E}">
        <p14:creationId xmlns:p14="http://schemas.microsoft.com/office/powerpoint/2010/main" val="3565015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919E-F161-9543-59BB-D0D8D607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2B9E5-2936-A814-EE99-74322ACF7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hlinkClick r:id="rId2"/>
              </a:rPr>
              <a:t>https://youtu.be/pglYf7wocSI</a:t>
            </a:r>
            <a:r>
              <a:rPr lang="en-GB" dirty="0"/>
              <a:t> </a:t>
            </a:r>
          </a:p>
          <a:p>
            <a:r>
              <a:rPr lang="en-GB" dirty="0">
                <a:hlinkClick r:id="rId3"/>
              </a:rPr>
              <a:t>https://pmc.ncbi.nlm.nih.gov/articles/PMC7733401/</a:t>
            </a:r>
            <a:endParaRPr lang="en-GB" dirty="0"/>
          </a:p>
          <a:p>
            <a:r>
              <a:rPr lang="en-GB" dirty="0">
                <a:hlinkClick r:id="rId4"/>
              </a:rPr>
              <a:t>https://stephenslab.github.io/susieR/articles/finemapping_summary_statistics.html</a:t>
            </a:r>
            <a:endParaRPr lang="en-GB" dirty="0"/>
          </a:p>
          <a:p>
            <a:r>
              <a:rPr lang="en-GB" dirty="0">
                <a:hlinkClick r:id="rId5"/>
              </a:rPr>
              <a:t>https://cnsgenomics.com/data/teaching/GNGWS23/module1/11_fine-mapping.html</a:t>
            </a:r>
            <a:endParaRPr lang="en-GB" dirty="0"/>
          </a:p>
          <a:p>
            <a:r>
              <a:rPr lang="en-GB" dirty="0">
                <a:hlinkClick r:id="rId6"/>
              </a:rPr>
              <a:t>https://www.youtube.com/watch?v=QL3YawgTPhc</a:t>
            </a:r>
            <a:endParaRPr lang="en-GB" dirty="0"/>
          </a:p>
          <a:p>
            <a:r>
              <a:rPr lang="en-GB" dirty="0">
                <a:hlinkClick r:id="rId7"/>
              </a:rPr>
              <a:t>https://www.youtube.com/watch?v=S6vfOr336b0</a:t>
            </a:r>
            <a:endParaRPr lang="en-GB" dirty="0"/>
          </a:p>
          <a:p>
            <a:r>
              <a:rPr lang="en-GB" dirty="0">
                <a:hlinkClick r:id="rId8"/>
              </a:rPr>
              <a:t>https://annahutch.github.io/PhD/SuSiE.html</a:t>
            </a:r>
            <a:endParaRPr lang="en-GB" dirty="0"/>
          </a:p>
          <a:p>
            <a:r>
              <a:rPr lang="en-GB" dirty="0">
                <a:hlinkClick r:id="rId9"/>
              </a:rPr>
              <a:t>https://www.youtube.com/watch?v=c6RCLLxS3EA</a:t>
            </a:r>
            <a:endParaRPr lang="en-GB" dirty="0"/>
          </a:p>
          <a:p>
            <a:r>
              <a:rPr lang="en-GB" dirty="0">
                <a:hlinkClick r:id="rId10"/>
              </a:rPr>
              <a:t>https://stephenslab.github.io/susie-paper/manuscript_results/pedagogical_example.html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62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AC2D-B8E6-E9F5-48A7-456E5952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Practical!</a:t>
            </a:r>
          </a:p>
        </p:txBody>
      </p:sp>
    </p:spTree>
    <p:extLst>
      <p:ext uri="{BB962C8B-B14F-4D97-AF65-F5344CB8AC3E}">
        <p14:creationId xmlns:p14="http://schemas.microsoft.com/office/powerpoint/2010/main" val="199999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BFDF-9436-D5FE-03DA-47FF6151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Linkage Disequilibrium</a:t>
            </a:r>
          </a:p>
        </p:txBody>
      </p:sp>
      <p:pic>
        <p:nvPicPr>
          <p:cNvPr id="1026" name="Picture 2" descr="Crossing Over">
            <a:extLst>
              <a:ext uri="{FF2B5EF4-FFF2-40B4-BE49-F238E27FC236}">
                <a16:creationId xmlns:a16="http://schemas.microsoft.com/office/drawing/2014/main" id="{C59903A5-42C2-1CB8-B495-4A562EB9B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3" r="20607"/>
          <a:stretch/>
        </p:blipFill>
        <p:spPr bwMode="auto">
          <a:xfrm>
            <a:off x="1152394" y="1910940"/>
            <a:ext cx="3795387" cy="44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16227E-D7AB-A490-CFCC-D468F9658417}"/>
              </a:ext>
            </a:extLst>
          </p:cNvPr>
          <p:cNvSpPr txBox="1"/>
          <p:nvPr/>
        </p:nvSpPr>
        <p:spPr>
          <a:xfrm>
            <a:off x="0" y="6604084"/>
            <a:ext cx="36102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https://</a:t>
            </a:r>
            <a:r>
              <a:rPr lang="en-GB" sz="1050" dirty="0" err="1"/>
              <a:t>www.genome.gov</a:t>
            </a:r>
            <a:r>
              <a:rPr lang="en-GB" sz="1050" dirty="0"/>
              <a:t>/genetics-glossary/Crossing-Over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AD971-EEAC-F966-2F82-F4168250950A}"/>
              </a:ext>
            </a:extLst>
          </p:cNvPr>
          <p:cNvSpPr txBox="1"/>
          <p:nvPr/>
        </p:nvSpPr>
        <p:spPr>
          <a:xfrm>
            <a:off x="3050087" y="1284685"/>
            <a:ext cx="658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Non-random co-occurrence of alleles at different loci in a population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AD9315-FAC3-E859-1213-85BECD28E5FB}"/>
              </a:ext>
            </a:extLst>
          </p:cNvPr>
          <p:cNvSpPr txBox="1"/>
          <p:nvPr/>
        </p:nvSpPr>
        <p:spPr>
          <a:xfrm>
            <a:off x="7029894" y="6600237"/>
            <a:ext cx="5202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pages.graphics.cs.wisc.edu</a:t>
            </a:r>
            <a:r>
              <a:rPr lang="en-GB" sz="1100" dirty="0"/>
              <a:t>/765-10/files/2010/02/moz-screenshot-141.jpg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21FA4-C7C3-FB77-9D1B-2AA418F20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894" y="1692789"/>
            <a:ext cx="3747474" cy="4909191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02FA776D-8183-888C-CEB0-64B624E2ABDF}"/>
              </a:ext>
            </a:extLst>
          </p:cNvPr>
          <p:cNvSpPr/>
          <p:nvPr/>
        </p:nvSpPr>
        <p:spPr>
          <a:xfrm>
            <a:off x="5597625" y="3466297"/>
            <a:ext cx="782425" cy="7070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0DFF-D6D5-5E55-CA82-BCCEBC08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fine-map?</a:t>
            </a:r>
          </a:p>
        </p:txBody>
      </p:sp>
      <p:graphicFrame>
        <p:nvGraphicFramePr>
          <p:cNvPr id="1030" name="Content Placeholder 2">
            <a:extLst>
              <a:ext uri="{FF2B5EF4-FFF2-40B4-BE49-F238E27FC236}">
                <a16:creationId xmlns:a16="http://schemas.microsoft.com/office/drawing/2014/main" id="{DC74B587-823F-2273-5A35-2B48FC1EC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605123"/>
              </p:ext>
            </p:extLst>
          </p:nvPr>
        </p:nvGraphicFramePr>
        <p:xfrm>
          <a:off x="7934960" y="1825625"/>
          <a:ext cx="40944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F548279-59E1-C629-8634-BE4EF285F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46"/>
          <a:stretch/>
        </p:blipFill>
        <p:spPr bwMode="auto">
          <a:xfrm>
            <a:off x="402013" y="2248866"/>
            <a:ext cx="7353795" cy="35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5AD1E-9C57-F353-CAB8-0F0406099E99}"/>
              </a:ext>
            </a:extLst>
          </p:cNvPr>
          <p:cNvSpPr txBox="1"/>
          <p:nvPr/>
        </p:nvSpPr>
        <p:spPr>
          <a:xfrm>
            <a:off x="5741564" y="5753722"/>
            <a:ext cx="1466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/>
              <a:t>Cano</a:t>
            </a:r>
            <a:r>
              <a:rPr lang="en-GB" sz="1200" i="1" dirty="0"/>
              <a:t>-Gamez, 2020</a:t>
            </a:r>
          </a:p>
        </p:txBody>
      </p:sp>
    </p:spTree>
    <p:extLst>
      <p:ext uri="{BB962C8B-B14F-4D97-AF65-F5344CB8AC3E}">
        <p14:creationId xmlns:p14="http://schemas.microsoft.com/office/powerpoint/2010/main" val="388804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7017-B2C1-0BF4-B31A-EE6025C9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5"/>
            <a:ext cx="10515600" cy="1325563"/>
          </a:xfrm>
        </p:spPr>
        <p:txBody>
          <a:bodyPr/>
          <a:lstStyle/>
          <a:p>
            <a:r>
              <a:rPr lang="en-GB" dirty="0"/>
              <a:t>Why isn’t the top associated SNP always the causal variant?</a:t>
            </a:r>
          </a:p>
        </p:txBody>
      </p:sp>
      <p:pic>
        <p:nvPicPr>
          <p:cNvPr id="3074" name="Picture 2" descr="Fig. 2">
            <a:extLst>
              <a:ext uri="{FF2B5EF4-FFF2-40B4-BE49-F238E27FC236}">
                <a16:creationId xmlns:a16="http://schemas.microsoft.com/office/drawing/2014/main" id="{CD16E237-5595-D802-046F-E1439A69C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28"/>
          <a:stretch/>
        </p:blipFill>
        <p:spPr bwMode="auto">
          <a:xfrm>
            <a:off x="270617" y="2812380"/>
            <a:ext cx="4032803" cy="273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E36BA9-613F-B74C-7DD8-A191E1075EB0}"/>
              </a:ext>
            </a:extLst>
          </p:cNvPr>
          <p:cNvSpPr txBox="1"/>
          <p:nvPr/>
        </p:nvSpPr>
        <p:spPr>
          <a:xfrm>
            <a:off x="3456335" y="5613745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Wang,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1D8E7-C2B4-6353-B096-C61D00AE182D}"/>
              </a:ext>
            </a:extLst>
          </p:cNvPr>
          <p:cNvSpPr txBox="1"/>
          <p:nvPr/>
        </p:nvSpPr>
        <p:spPr>
          <a:xfrm>
            <a:off x="531653" y="2290171"/>
            <a:ext cx="256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Linkage disequilibrium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70994-49DA-0720-6ABC-B0295F039857}"/>
              </a:ext>
            </a:extLst>
          </p:cNvPr>
          <p:cNvSpPr txBox="1"/>
          <p:nvPr/>
        </p:nvSpPr>
        <p:spPr>
          <a:xfrm>
            <a:off x="9684237" y="2166049"/>
            <a:ext cx="159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Not present in GWAS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046975-C152-5CBD-A45D-37DE8C821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6079"/>
          <a:stretch/>
        </p:blipFill>
        <p:spPr>
          <a:xfrm>
            <a:off x="4781445" y="2975654"/>
            <a:ext cx="4424766" cy="17501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B317E9-C31B-0957-677C-BDA4D83D1E30}"/>
              </a:ext>
            </a:extLst>
          </p:cNvPr>
          <p:cNvSpPr/>
          <p:nvPr/>
        </p:nvSpPr>
        <p:spPr>
          <a:xfrm>
            <a:off x="7782817" y="3092241"/>
            <a:ext cx="878541" cy="21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CC3E15-4D7B-250F-6F95-A45A15CFC55B}"/>
              </a:ext>
            </a:extLst>
          </p:cNvPr>
          <p:cNvCxnSpPr>
            <a:cxnSpLocks/>
          </p:cNvCxnSpPr>
          <p:nvPr/>
        </p:nvCxnSpPr>
        <p:spPr>
          <a:xfrm flipH="1">
            <a:off x="7042736" y="2801544"/>
            <a:ext cx="195229" cy="304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9BD000-1C46-937C-107C-9F671AE7DBF2}"/>
              </a:ext>
            </a:extLst>
          </p:cNvPr>
          <p:cNvSpPr txBox="1"/>
          <p:nvPr/>
        </p:nvSpPr>
        <p:spPr>
          <a:xfrm>
            <a:off x="7079184" y="2606322"/>
            <a:ext cx="1064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Causal variant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F71BB2-03E7-91A1-7F42-F187E31FDE04}"/>
              </a:ext>
            </a:extLst>
          </p:cNvPr>
          <p:cNvSpPr txBox="1"/>
          <p:nvPr/>
        </p:nvSpPr>
        <p:spPr>
          <a:xfrm>
            <a:off x="5872550" y="2290171"/>
            <a:ext cx="191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Statistical Noise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C62264-FE46-4CF4-77CC-94DDDCA12F4B}"/>
              </a:ext>
            </a:extLst>
          </p:cNvPr>
          <p:cNvSpPr/>
          <p:nvPr/>
        </p:nvSpPr>
        <p:spPr>
          <a:xfrm>
            <a:off x="10097853" y="3092241"/>
            <a:ext cx="989986" cy="16636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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EFDBE-7D12-4FE4-C020-C35130F3CD1C}"/>
              </a:ext>
            </a:extLst>
          </p:cNvPr>
          <p:cNvSpPr txBox="1"/>
          <p:nvPr/>
        </p:nvSpPr>
        <p:spPr>
          <a:xfrm>
            <a:off x="6382433" y="6688723"/>
            <a:ext cx="280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https://</a:t>
            </a:r>
            <a:r>
              <a:rPr lang="en-GB" sz="800" dirty="0" err="1"/>
              <a:t>cloufield.github.io</a:t>
            </a:r>
            <a:r>
              <a:rPr lang="en-GB" sz="800" dirty="0"/>
              <a:t>/</a:t>
            </a:r>
            <a:r>
              <a:rPr lang="en-GB" sz="800" dirty="0" err="1"/>
              <a:t>GWASTutorial</a:t>
            </a:r>
            <a:r>
              <a:rPr lang="en-GB" sz="800" dirty="0"/>
              <a:t>/12_fine_mapping/</a:t>
            </a:r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6062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D138-50C2-AC0A-04BA-CFAF0A2B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the causal SNP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8DA0A-B334-25AD-4428-480E19FC2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2772"/>
            <a:ext cx="495601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we </a:t>
            </a:r>
            <a:r>
              <a:rPr lang="en-GB" b="1" u="sng" dirty="0"/>
              <a:t>do</a:t>
            </a:r>
            <a:r>
              <a:rPr lang="en-GB" dirty="0"/>
              <a:t> need it for:</a:t>
            </a:r>
          </a:p>
          <a:p>
            <a:r>
              <a:rPr lang="en-GB" dirty="0"/>
              <a:t>Understanding biology ✨</a:t>
            </a:r>
          </a:p>
          <a:p>
            <a:r>
              <a:rPr lang="en-GB" dirty="0"/>
              <a:t>Therapeutic development</a:t>
            </a:r>
          </a:p>
          <a:p>
            <a:r>
              <a:rPr lang="en-GB" dirty="0"/>
              <a:t>Pleiotropy</a:t>
            </a:r>
          </a:p>
          <a:p>
            <a:r>
              <a:rPr lang="en-GB" dirty="0"/>
              <a:t>Designing lab experiments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C1986-A55D-1304-B955-55A8DC2A1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866" y="4213066"/>
            <a:ext cx="2471351" cy="2471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40FD23-2AB6-029B-8141-CEA780717494}"/>
              </a:ext>
            </a:extLst>
          </p:cNvPr>
          <p:cNvSpPr txBox="1"/>
          <p:nvPr/>
        </p:nvSpPr>
        <p:spPr>
          <a:xfrm>
            <a:off x="4760483" y="4587757"/>
            <a:ext cx="10337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Tag SNPs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46603-B404-F828-6661-FBD02BBDE0F1}"/>
              </a:ext>
            </a:extLst>
          </p:cNvPr>
          <p:cNvSpPr txBox="1"/>
          <p:nvPr/>
        </p:nvSpPr>
        <p:spPr>
          <a:xfrm>
            <a:off x="4702018" y="5971993"/>
            <a:ext cx="13339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Causal SNPs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8F04E3-963D-2943-70C2-99068A7A03A1}"/>
              </a:ext>
            </a:extLst>
          </p:cNvPr>
          <p:cNvSpPr txBox="1">
            <a:spLocks/>
          </p:cNvSpPr>
          <p:nvPr/>
        </p:nvSpPr>
        <p:spPr>
          <a:xfrm>
            <a:off x="6883604" y="4213066"/>
            <a:ext cx="53083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What it </a:t>
            </a:r>
            <a:r>
              <a:rPr lang="en-GB" b="1" dirty="0"/>
              <a:t>helps</a:t>
            </a:r>
            <a:r>
              <a:rPr lang="en-GB" dirty="0"/>
              <a:t>:</a:t>
            </a:r>
          </a:p>
          <a:p>
            <a:r>
              <a:rPr lang="en-GB" dirty="0"/>
              <a:t>Polygenic risk scores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EE7A0C-EC3F-6EF3-76D4-9681DAF41556}"/>
              </a:ext>
            </a:extLst>
          </p:cNvPr>
          <p:cNvSpPr txBox="1">
            <a:spLocks/>
          </p:cNvSpPr>
          <p:nvPr/>
        </p:nvSpPr>
        <p:spPr>
          <a:xfrm>
            <a:off x="6761522" y="1773055"/>
            <a:ext cx="53083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What we </a:t>
            </a:r>
            <a:r>
              <a:rPr lang="en-GB" b="1" u="sng" dirty="0"/>
              <a:t>don’t</a:t>
            </a:r>
            <a:r>
              <a:rPr lang="en-GB" b="1" dirty="0"/>
              <a:t> </a:t>
            </a:r>
            <a:r>
              <a:rPr lang="en-GB" dirty="0"/>
              <a:t>need it for:</a:t>
            </a:r>
          </a:p>
          <a:p>
            <a:r>
              <a:rPr lang="en-GB" dirty="0"/>
              <a:t>Identifying associated loci</a:t>
            </a:r>
          </a:p>
          <a:p>
            <a:r>
              <a:rPr lang="en-GB" dirty="0"/>
              <a:t>Estimating heritability </a:t>
            </a:r>
          </a:p>
          <a:p>
            <a:r>
              <a:rPr lang="en-GB" dirty="0"/>
              <a:t>Estimating genetic correlation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1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0849-465B-F8BE-35E5-8DAF568E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 to fine-mapping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C5BC-9D44-7D71-A9DC-32D78413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68" y="2249371"/>
            <a:ext cx="3544229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Functional assays</a:t>
            </a:r>
          </a:p>
          <a:p>
            <a:r>
              <a:rPr lang="en-GB" sz="2000" dirty="0"/>
              <a:t>Test each significant SNP in a locus one-by-one in model system (e.g. MPRA)  </a:t>
            </a:r>
          </a:p>
          <a:p>
            <a:r>
              <a:rPr lang="en-GB" sz="2000" dirty="0"/>
              <a:t>Expensive, time consuming, small effects, unsure of how to measure effect</a:t>
            </a:r>
          </a:p>
          <a:p>
            <a:r>
              <a:rPr lang="en-GB" sz="2000" dirty="0"/>
              <a:t>Not a perfect proxy for human physiology</a:t>
            </a:r>
          </a:p>
          <a:p>
            <a:r>
              <a:rPr lang="en-GB" sz="2000" dirty="0"/>
              <a:t>More feasible after statistical fine-mapping</a:t>
            </a:r>
          </a:p>
          <a:p>
            <a:endParaRPr lang="en-GB" sz="2000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9E6652-6E08-663C-B24B-AE4F15E3E47C}"/>
              </a:ext>
            </a:extLst>
          </p:cNvPr>
          <p:cNvSpPr txBox="1">
            <a:spLocks/>
          </p:cNvSpPr>
          <p:nvPr/>
        </p:nvSpPr>
        <p:spPr>
          <a:xfrm>
            <a:off x="4290431" y="2249371"/>
            <a:ext cx="37421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Frequentist approach</a:t>
            </a:r>
          </a:p>
          <a:p>
            <a:r>
              <a:rPr lang="en-GB" sz="2000" dirty="0"/>
              <a:t>Test the effect each SNP on the phenotype while conditioning on other SNPs</a:t>
            </a:r>
          </a:p>
          <a:p>
            <a:r>
              <a:rPr lang="en-GB" sz="2000" dirty="0"/>
              <a:t>Ignores uncertainty in variable selection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0E2538-726B-3BEF-77FC-3798A96DBE74}"/>
              </a:ext>
            </a:extLst>
          </p:cNvPr>
          <p:cNvSpPr txBox="1">
            <a:spLocks/>
          </p:cNvSpPr>
          <p:nvPr/>
        </p:nvSpPr>
        <p:spPr>
          <a:xfrm>
            <a:off x="8230531" y="2249371"/>
            <a:ext cx="40286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Bayesian approach </a:t>
            </a:r>
            <a:endParaRPr lang="en-GB" sz="2000" dirty="0"/>
          </a:p>
          <a:p>
            <a:r>
              <a:rPr lang="en-GB" sz="2000" dirty="0"/>
              <a:t>Provides a probability a variant is causal – can easily compare variants</a:t>
            </a:r>
          </a:p>
          <a:p>
            <a:r>
              <a:rPr lang="en-GB" sz="2000" dirty="0"/>
              <a:t>Can incorporate prior knowledge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C5336-ED57-4F04-8B59-979707C9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230" y="4306683"/>
            <a:ext cx="1131230" cy="1213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F70CD0-4D35-0B67-5C15-E4AB48618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66" y="1563248"/>
            <a:ext cx="1387553" cy="732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07BD48-F325-EE28-59C7-DEA1B63E6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382" y="1610042"/>
            <a:ext cx="1011663" cy="5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668E-C95C-E429-FAA7-A6809C0C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Single causal variant</a:t>
            </a:r>
            <a:r>
              <a:rPr lang="en-GB" dirty="0"/>
              <a:t> fine-mapping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9E262-6A68-4716-B80B-768F0EFFD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87675"/>
          </a:xfrm>
        </p:spPr>
        <p:txBody>
          <a:bodyPr>
            <a:normAutofit/>
          </a:bodyPr>
          <a:lstStyle/>
          <a:p>
            <a:r>
              <a:rPr lang="en-GB" sz="2400" dirty="0"/>
              <a:t>Assumes a GWAS association signal contains </a:t>
            </a:r>
            <a:r>
              <a:rPr lang="en-GB" sz="2400" u="sng" dirty="0"/>
              <a:t>one causal variant</a:t>
            </a:r>
          </a:p>
          <a:p>
            <a:r>
              <a:rPr lang="en-GB" sz="2400" dirty="0"/>
              <a:t>Bayes factor (BF): compares the marginal likelihood of the data at that SNP</a:t>
            </a:r>
          </a:p>
          <a:p>
            <a:r>
              <a:rPr lang="en-GB" sz="2400" dirty="0"/>
              <a:t>No information on LD is needed</a:t>
            </a:r>
          </a:p>
          <a:p>
            <a:endParaRPr lang="en-GB" sz="2400" dirty="0"/>
          </a:p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D8B269-ED97-8703-53DE-D34BF57FBEAF}"/>
                  </a:ext>
                </a:extLst>
              </p:cNvPr>
              <p:cNvSpPr txBox="1"/>
              <p:nvPr/>
            </p:nvSpPr>
            <p:spPr>
              <a:xfrm>
                <a:off x="7385494" y="4300078"/>
                <a:ext cx="3342903" cy="1296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𝑃𝐼𝑃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𝐵𝐹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𝐵𝐹</m:t>
                                  </m:r>
                                </m:e>
                                <m:sub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D8B269-ED97-8703-53DE-D34BF57FB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494" y="4300078"/>
                <a:ext cx="3342903" cy="1296317"/>
              </a:xfrm>
              <a:prstGeom prst="rect">
                <a:avLst/>
              </a:prstGeom>
              <a:blipFill>
                <a:blip r:embed="rId3"/>
                <a:stretch>
                  <a:fillRect l="-2652" t="-24272" r="-1894" b="-101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A4C039-5ABD-F8F8-7C73-8165DF02C532}"/>
                  </a:ext>
                </a:extLst>
              </p:cNvPr>
              <p:cNvSpPr txBox="1"/>
              <p:nvPr/>
            </p:nvSpPr>
            <p:spPr>
              <a:xfrm>
                <a:off x="838200" y="4491925"/>
                <a:ext cx="5320367" cy="912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𝐵𝐹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𝐷𝑎𝑡𝑎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𝑆𝑁𝑃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𝑐𝑎𝑢𝑠𝑎𝑙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𝐷𝑎𝑡𝑎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𝑆𝑁𝑃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𝑐𝑎𝑢𝑠𝑎𝑙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A4C039-5ABD-F8F8-7C73-8165DF02C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1925"/>
                <a:ext cx="5320367" cy="912622"/>
              </a:xfrm>
              <a:prstGeom prst="rect">
                <a:avLst/>
              </a:prstGeom>
              <a:blipFill>
                <a:blip r:embed="rId4"/>
                <a:stretch>
                  <a:fillRect l="-1432" t="-5479" r="-1909" b="-17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EA27FF-73D1-521F-4C0D-DBA05843E971}"/>
                  </a:ext>
                </a:extLst>
              </p:cNvPr>
              <p:cNvSpPr txBox="1"/>
              <p:nvPr/>
            </p:nvSpPr>
            <p:spPr>
              <a:xfrm>
                <a:off x="9762232" y="5840741"/>
                <a:ext cx="24297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𝑆𝑁𝑃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=1,…,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EA27FF-73D1-521F-4C0D-DBA05843E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232" y="5840741"/>
                <a:ext cx="2429768" cy="430887"/>
              </a:xfrm>
              <a:prstGeom prst="rect">
                <a:avLst/>
              </a:prstGeom>
              <a:blipFill>
                <a:blip r:embed="rId5"/>
                <a:stretch>
                  <a:fillRect l="-3109" t="-8571" r="-2591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8BAC690-2CD9-D7DF-278A-0047960B03A8}"/>
              </a:ext>
            </a:extLst>
          </p:cNvPr>
          <p:cNvSpPr txBox="1"/>
          <p:nvPr/>
        </p:nvSpPr>
        <p:spPr>
          <a:xfrm>
            <a:off x="3009013" y="5906503"/>
            <a:ext cx="5617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PIP: probability a SNP is causal given the observed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55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C6C4-EE4B-A55F-C1C0-BED6073E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Credible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F1912-80DF-ACB5-4E95-8C665BD37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899"/>
            <a:ext cx="9942040" cy="4351338"/>
          </a:xfrm>
        </p:spPr>
        <p:txBody>
          <a:bodyPr>
            <a:normAutofit/>
          </a:bodyPr>
          <a:lstStyle/>
          <a:p>
            <a:r>
              <a:rPr lang="en-GB" sz="2800" dirty="0"/>
              <a:t>Typically, no one variant stands out from the rest – solution: create “credible sets” of causal variants </a:t>
            </a:r>
          </a:p>
          <a:p>
            <a:r>
              <a:rPr lang="en-GB" dirty="0"/>
              <a:t>A 99% credible set has a 99% likelihood of containing the true causal variant</a:t>
            </a:r>
          </a:p>
          <a:p>
            <a:r>
              <a:rPr lang="en-GB" dirty="0"/>
              <a:t>We can be confident at least one variant in the CS is causal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3C4C6-D6B0-55C5-2289-ED378F4D8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758" y="4884851"/>
            <a:ext cx="2324501" cy="2324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A0106E-DE53-D01A-11C6-27A5A9A8035E}"/>
              </a:ext>
            </a:extLst>
          </p:cNvPr>
          <p:cNvSpPr txBox="1"/>
          <p:nvPr/>
        </p:nvSpPr>
        <p:spPr>
          <a:xfrm>
            <a:off x="2041955" y="3633849"/>
            <a:ext cx="269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An example credible set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06F18F-8B2E-87A7-299D-AED92E85D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394102"/>
              </p:ext>
            </p:extLst>
          </p:nvPr>
        </p:nvGraphicFramePr>
        <p:xfrm>
          <a:off x="2041955" y="3990061"/>
          <a:ext cx="8738285" cy="2926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6925">
                  <a:extLst>
                    <a:ext uri="{9D8B030D-6E8A-4147-A177-3AD203B41FA5}">
                      <a16:colId xmlns:a16="http://schemas.microsoft.com/office/drawing/2014/main" val="1078436151"/>
                    </a:ext>
                  </a:extLst>
                </a:gridCol>
                <a:gridCol w="1227496">
                  <a:extLst>
                    <a:ext uri="{9D8B030D-6E8A-4147-A177-3AD203B41FA5}">
                      <a16:colId xmlns:a16="http://schemas.microsoft.com/office/drawing/2014/main" val="3979950657"/>
                    </a:ext>
                  </a:extLst>
                </a:gridCol>
                <a:gridCol w="1859620">
                  <a:extLst>
                    <a:ext uri="{9D8B030D-6E8A-4147-A177-3AD203B41FA5}">
                      <a16:colId xmlns:a16="http://schemas.microsoft.com/office/drawing/2014/main" val="4084293589"/>
                    </a:ext>
                  </a:extLst>
                </a:gridCol>
                <a:gridCol w="2167847">
                  <a:extLst>
                    <a:ext uri="{9D8B030D-6E8A-4147-A177-3AD203B41FA5}">
                      <a16:colId xmlns:a16="http://schemas.microsoft.com/office/drawing/2014/main" val="3224618332"/>
                    </a:ext>
                  </a:extLst>
                </a:gridCol>
                <a:gridCol w="2766397">
                  <a:extLst>
                    <a:ext uri="{9D8B030D-6E8A-4147-A177-3AD203B41FA5}">
                      <a16:colId xmlns:a16="http://schemas.microsoft.com/office/drawing/2014/main" val="1305695440"/>
                    </a:ext>
                  </a:extLst>
                </a:gridCol>
              </a:tblGrid>
              <a:tr h="231607">
                <a:tc>
                  <a:txBody>
                    <a:bodyPr/>
                    <a:lstStyle/>
                    <a:p>
                      <a:r>
                        <a:rPr lang="en-GB"/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rsID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Chromosome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797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rs123456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123456789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0.55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5434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rs234567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123457200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0.20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422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rs345678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123457600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0.10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855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rs456789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123458000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0.07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0160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rs567890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123458400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0.04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415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rs678901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123458800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0.03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7978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0.99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3949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E7BFEA-70FC-9E3B-229B-0399B787201C}"/>
              </a:ext>
            </a:extLst>
          </p:cNvPr>
          <p:cNvSpPr txBox="1"/>
          <p:nvPr/>
        </p:nvSpPr>
        <p:spPr>
          <a:xfrm>
            <a:off x="10005089" y="4515519"/>
            <a:ext cx="18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 incredible set</a:t>
            </a:r>
          </a:p>
        </p:txBody>
      </p:sp>
    </p:spTree>
    <p:extLst>
      <p:ext uri="{BB962C8B-B14F-4D97-AF65-F5344CB8AC3E}">
        <p14:creationId xmlns:p14="http://schemas.microsoft.com/office/powerpoint/2010/main" val="22721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24617</TotalTime>
  <Words>1475</Words>
  <Application>Microsoft Macintosh PowerPoint</Application>
  <PresentationFormat>Widescreen</PresentationFormat>
  <Paragraphs>386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Cambria</vt:lpstr>
      <vt:lpstr>Cambria Math</vt:lpstr>
      <vt:lpstr>ElsevierGulliver</vt:lpstr>
      <vt:lpstr>system-ui</vt:lpstr>
      <vt:lpstr>Wingdings</vt:lpstr>
      <vt:lpstr>Office Theme</vt:lpstr>
      <vt:lpstr>Fine-mapping </vt:lpstr>
      <vt:lpstr>Overview</vt:lpstr>
      <vt:lpstr>Linkage Disequilibrium</vt:lpstr>
      <vt:lpstr>Why fine-map?</vt:lpstr>
      <vt:lpstr>Why isn’t the top associated SNP always the causal variant?</vt:lpstr>
      <vt:lpstr>Why is the causal SNP useful?</vt:lpstr>
      <vt:lpstr>Approaches to fine-mapping</vt:lpstr>
      <vt:lpstr>Single causal variant fine-mapping</vt:lpstr>
      <vt:lpstr>Credible sets</vt:lpstr>
      <vt:lpstr>Limitations of single-causal variant assumption</vt:lpstr>
      <vt:lpstr>Multiple causal variant fine-mapping</vt:lpstr>
      <vt:lpstr>SuSiE</vt:lpstr>
      <vt:lpstr>SuSiE Model </vt:lpstr>
      <vt:lpstr>SuSiE Regression</vt:lpstr>
      <vt:lpstr>PowerPoint Presentation</vt:lpstr>
      <vt:lpstr>PowerPoint Presentation</vt:lpstr>
      <vt:lpstr>PowerPoint Presentation</vt:lpstr>
      <vt:lpstr>PowerPoint Presentation</vt:lpstr>
      <vt:lpstr>A simulated example</vt:lpstr>
      <vt:lpstr>Considerations for SuSiE </vt:lpstr>
      <vt:lpstr>Many methods!</vt:lpstr>
      <vt:lpstr>Additional Resources </vt:lpstr>
      <vt:lpstr>Practical!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Isabelle McGrath</dc:creator>
  <cp:lastModifiedBy>Isabelle McGrath</cp:lastModifiedBy>
  <cp:revision>2</cp:revision>
  <dcterms:created xsi:type="dcterms:W3CDTF">2025-05-16T09:19:53Z</dcterms:created>
  <dcterms:modified xsi:type="dcterms:W3CDTF">2025-06-27T06:00:42Z</dcterms:modified>
</cp:coreProperties>
</file>