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1" r:id="rId4"/>
    <p:sldId id="280" r:id="rId5"/>
    <p:sldId id="276" r:id="rId6"/>
    <p:sldId id="283" r:id="rId7"/>
    <p:sldId id="279" r:id="rId8"/>
    <p:sldId id="257" r:id="rId9"/>
    <p:sldId id="282" r:id="rId10"/>
    <p:sldId id="275" r:id="rId11"/>
    <p:sldId id="277" r:id="rId12"/>
    <p:sldId id="267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D9E7C-0317-2B46-B46C-17B412F5017E}" v="165" dt="2025-06-24T13:10:0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1"/>
    <p:restoredTop sz="90194"/>
  </p:normalViewPr>
  <p:slideViewPr>
    <p:cSldViewPr snapToGrid="0">
      <p:cViewPr>
        <p:scale>
          <a:sx n="169" d="100"/>
          <a:sy n="169" d="100"/>
        </p:scale>
        <p:origin x="-18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McGrath" userId="0f0cafc9-590c-474e-95a5-ddb08dea942b" providerId="ADAL" clId="{FAFD9E7C-0317-2B46-B46C-17B412F5017E}"/>
    <pc:docChg chg="undo custSel addSld delSld modSld sldOrd">
      <pc:chgData name="Isabelle McGrath" userId="0f0cafc9-590c-474e-95a5-ddb08dea942b" providerId="ADAL" clId="{FAFD9E7C-0317-2B46-B46C-17B412F5017E}" dt="2025-06-24T13:10:05.774" v="893" actId="1076"/>
      <pc:docMkLst>
        <pc:docMk/>
      </pc:docMkLst>
      <pc:sldChg chg="modSp mod ord">
        <pc:chgData name="Isabelle McGrath" userId="0f0cafc9-590c-474e-95a5-ddb08dea942b" providerId="ADAL" clId="{FAFD9E7C-0317-2B46-B46C-17B412F5017E}" dt="2025-06-24T11:00:07.773" v="888" actId="1076"/>
        <pc:sldMkLst>
          <pc:docMk/>
          <pc:sldMk cId="3888183681" sldId="257"/>
        </pc:sldMkLst>
        <pc:spChg chg="mod">
          <ac:chgData name="Isabelle McGrath" userId="0f0cafc9-590c-474e-95a5-ddb08dea942b" providerId="ADAL" clId="{FAFD9E7C-0317-2B46-B46C-17B412F5017E}" dt="2025-06-24T11:00:04.008" v="887" actId="404"/>
          <ac:spMkLst>
            <pc:docMk/>
            <pc:sldMk cId="3888183681" sldId="257"/>
            <ac:spMk id="6" creationId="{93833549-A677-560C-0CB0-BF1617E14801}"/>
          </ac:spMkLst>
        </pc:spChg>
        <pc:spChg chg="mod">
          <ac:chgData name="Isabelle McGrath" userId="0f0cafc9-590c-474e-95a5-ddb08dea942b" providerId="ADAL" clId="{FAFD9E7C-0317-2B46-B46C-17B412F5017E}" dt="2025-06-22T15:17:46.668" v="842" actId="404"/>
          <ac:spMkLst>
            <pc:docMk/>
            <pc:sldMk cId="3888183681" sldId="257"/>
            <ac:spMk id="8" creationId="{846FD5FE-43A7-1A31-A5D8-A2B5E84CACBE}"/>
          </ac:spMkLst>
        </pc:spChg>
        <pc:picChg chg="mod">
          <ac:chgData name="Isabelle McGrath" userId="0f0cafc9-590c-474e-95a5-ddb08dea942b" providerId="ADAL" clId="{FAFD9E7C-0317-2B46-B46C-17B412F5017E}" dt="2025-06-24T11:00:07.773" v="888" actId="1076"/>
          <ac:picMkLst>
            <pc:docMk/>
            <pc:sldMk cId="3888183681" sldId="257"/>
            <ac:picMk id="7" creationId="{DAF95CD8-93C4-D6EB-08B5-9AA5F3559AF7}"/>
          </ac:picMkLst>
        </pc:picChg>
      </pc:sldChg>
      <pc:sldChg chg="modSp mod">
        <pc:chgData name="Isabelle McGrath" userId="0f0cafc9-590c-474e-95a5-ddb08dea942b" providerId="ADAL" clId="{FAFD9E7C-0317-2B46-B46C-17B412F5017E}" dt="2025-06-24T13:10:05.774" v="893" actId="1076"/>
        <pc:sldMkLst>
          <pc:docMk/>
          <pc:sldMk cId="464495637" sldId="267"/>
        </pc:sldMkLst>
        <pc:spChg chg="mod">
          <ac:chgData name="Isabelle McGrath" userId="0f0cafc9-590c-474e-95a5-ddb08dea942b" providerId="ADAL" clId="{FAFD9E7C-0317-2B46-B46C-17B412F5017E}" dt="2025-06-24T13:10:05.774" v="893" actId="1076"/>
          <ac:spMkLst>
            <pc:docMk/>
            <pc:sldMk cId="464495637" sldId="267"/>
            <ac:spMk id="2" creationId="{B64B5EF3-F8A4-76B8-552D-25E15BAA9B29}"/>
          </ac:spMkLst>
        </pc:spChg>
        <pc:picChg chg="mod">
          <ac:chgData name="Isabelle McGrath" userId="0f0cafc9-590c-474e-95a5-ddb08dea942b" providerId="ADAL" clId="{FAFD9E7C-0317-2B46-B46C-17B412F5017E}" dt="2025-06-24T13:10:03.184" v="891" actId="167"/>
          <ac:picMkLst>
            <pc:docMk/>
            <pc:sldMk cId="464495637" sldId="267"/>
            <ac:picMk id="3076" creationId="{D9D64837-EF18-2CB0-B19F-019701FF5DF3}"/>
          </ac:picMkLst>
        </pc:picChg>
      </pc:sldChg>
      <pc:sldChg chg="addSp delSp modSp mod">
        <pc:chgData name="Isabelle McGrath" userId="0f0cafc9-590c-474e-95a5-ddb08dea942b" providerId="ADAL" clId="{FAFD9E7C-0317-2B46-B46C-17B412F5017E}" dt="2025-06-22T15:12:03.445" v="837" actId="1076"/>
        <pc:sldMkLst>
          <pc:docMk/>
          <pc:sldMk cId="1717650099" sldId="271"/>
        </pc:sldMkLst>
        <pc:spChg chg="add mod">
          <ac:chgData name="Isabelle McGrath" userId="0f0cafc9-590c-474e-95a5-ddb08dea942b" providerId="ADAL" clId="{FAFD9E7C-0317-2B46-B46C-17B412F5017E}" dt="2025-06-22T15:12:03.445" v="837" actId="1076"/>
          <ac:spMkLst>
            <pc:docMk/>
            <pc:sldMk cId="1717650099" sldId="271"/>
            <ac:spMk id="10" creationId="{5A072BDB-8511-D131-96D9-3A5FC8EFA8AB}"/>
          </ac:spMkLst>
        </pc:spChg>
        <pc:spChg chg="add del mod">
          <ac:chgData name="Isabelle McGrath" userId="0f0cafc9-590c-474e-95a5-ddb08dea942b" providerId="ADAL" clId="{FAFD9E7C-0317-2B46-B46C-17B412F5017E}" dt="2025-06-22T15:12:03.445" v="837" actId="1076"/>
          <ac:spMkLst>
            <pc:docMk/>
            <pc:sldMk cId="1717650099" sldId="271"/>
            <ac:spMk id="21" creationId="{8BD0B92E-3A6D-1755-FE60-6BBD27980358}"/>
          </ac:spMkLst>
        </pc:spChg>
        <pc:picChg chg="add mod">
          <ac:chgData name="Isabelle McGrath" userId="0f0cafc9-590c-474e-95a5-ddb08dea942b" providerId="ADAL" clId="{FAFD9E7C-0317-2B46-B46C-17B412F5017E}" dt="2025-06-22T15:12:03.445" v="837" actId="1076"/>
          <ac:picMkLst>
            <pc:docMk/>
            <pc:sldMk cId="1717650099" sldId="271"/>
            <ac:picMk id="4" creationId="{1B10EEC5-1ECE-C58A-6B25-9BB3FAFECE0F}"/>
          </ac:picMkLst>
        </pc:picChg>
        <pc:picChg chg="add mod">
          <ac:chgData name="Isabelle McGrath" userId="0f0cafc9-590c-474e-95a5-ddb08dea942b" providerId="ADAL" clId="{FAFD9E7C-0317-2B46-B46C-17B412F5017E}" dt="2025-06-22T15:12:03.445" v="837" actId="1076"/>
          <ac:picMkLst>
            <pc:docMk/>
            <pc:sldMk cId="1717650099" sldId="271"/>
            <ac:picMk id="6" creationId="{824AA69A-45E7-48C1-639F-81AC7604E0C7}"/>
          </ac:picMkLst>
        </pc:picChg>
        <pc:picChg chg="add del mod">
          <ac:chgData name="Isabelle McGrath" userId="0f0cafc9-590c-474e-95a5-ddb08dea942b" providerId="ADAL" clId="{FAFD9E7C-0317-2B46-B46C-17B412F5017E}" dt="2025-06-22T15:12:03.445" v="837" actId="1076"/>
          <ac:picMkLst>
            <pc:docMk/>
            <pc:sldMk cId="1717650099" sldId="271"/>
            <ac:picMk id="7" creationId="{D94C7D17-60E7-6CA2-6C36-3F418BB42C64}"/>
          </ac:picMkLst>
        </pc:picChg>
        <pc:picChg chg="add del mod">
          <ac:chgData name="Isabelle McGrath" userId="0f0cafc9-590c-474e-95a5-ddb08dea942b" providerId="ADAL" clId="{FAFD9E7C-0317-2B46-B46C-17B412F5017E}" dt="2025-06-22T15:12:03.445" v="837" actId="1076"/>
          <ac:picMkLst>
            <pc:docMk/>
            <pc:sldMk cId="1717650099" sldId="271"/>
            <ac:picMk id="17" creationId="{EE8A4B0D-D711-7BF3-0221-67AE8455CB9C}"/>
          </ac:picMkLst>
        </pc:picChg>
      </pc:sldChg>
      <pc:sldChg chg="modSp mod">
        <pc:chgData name="Isabelle McGrath" userId="0f0cafc9-590c-474e-95a5-ddb08dea942b" providerId="ADAL" clId="{FAFD9E7C-0317-2B46-B46C-17B412F5017E}" dt="2025-06-24T06:59:29.931" v="886" actId="5793"/>
        <pc:sldMkLst>
          <pc:docMk/>
          <pc:sldMk cId="656990485" sldId="273"/>
        </pc:sldMkLst>
        <pc:spChg chg="mod">
          <ac:chgData name="Isabelle McGrath" userId="0f0cafc9-590c-474e-95a5-ddb08dea942b" providerId="ADAL" clId="{FAFD9E7C-0317-2B46-B46C-17B412F5017E}" dt="2025-06-24T06:59:29.931" v="886" actId="5793"/>
          <ac:spMkLst>
            <pc:docMk/>
            <pc:sldMk cId="656990485" sldId="273"/>
            <ac:spMk id="3" creationId="{CE60F1AF-7253-D29F-80A5-F3783A5747BB}"/>
          </ac:spMkLst>
        </pc:spChg>
        <pc:spChg chg="mod">
          <ac:chgData name="Isabelle McGrath" userId="0f0cafc9-590c-474e-95a5-ddb08dea942b" providerId="ADAL" clId="{FAFD9E7C-0317-2B46-B46C-17B412F5017E}" dt="2025-06-24T06:59:21.380" v="880" actId="1076"/>
          <ac:spMkLst>
            <pc:docMk/>
            <pc:sldMk cId="656990485" sldId="273"/>
            <ac:spMk id="5" creationId="{2A65A1FC-B3AE-7745-D4C8-C51A4688281B}"/>
          </ac:spMkLst>
        </pc:spChg>
        <pc:spChg chg="mod">
          <ac:chgData name="Isabelle McGrath" userId="0f0cafc9-590c-474e-95a5-ddb08dea942b" providerId="ADAL" clId="{FAFD9E7C-0317-2B46-B46C-17B412F5017E}" dt="2025-06-24T06:59:21.380" v="880" actId="1076"/>
          <ac:spMkLst>
            <pc:docMk/>
            <pc:sldMk cId="656990485" sldId="273"/>
            <ac:spMk id="6" creationId="{2324819B-1082-F2D5-AF9C-B64274AE63F8}"/>
          </ac:spMkLst>
        </pc:spChg>
      </pc:sldChg>
      <pc:sldChg chg="add ord">
        <pc:chgData name="Isabelle McGrath" userId="0f0cafc9-590c-474e-95a5-ddb08dea942b" providerId="ADAL" clId="{FAFD9E7C-0317-2B46-B46C-17B412F5017E}" dt="2025-06-22T09:11:20.408" v="211" actId="20578"/>
        <pc:sldMkLst>
          <pc:docMk/>
          <pc:sldMk cId="4115581665" sldId="275"/>
        </pc:sldMkLst>
      </pc:sldChg>
      <pc:sldChg chg="addSp delSp modSp mod ord">
        <pc:chgData name="Isabelle McGrath" userId="0f0cafc9-590c-474e-95a5-ddb08dea942b" providerId="ADAL" clId="{FAFD9E7C-0317-2B46-B46C-17B412F5017E}" dt="2025-06-22T14:46:15.812" v="806" actId="478"/>
        <pc:sldMkLst>
          <pc:docMk/>
          <pc:sldMk cId="1944292050" sldId="277"/>
        </pc:sldMkLst>
        <pc:picChg chg="add mod modCrop">
          <ac:chgData name="Isabelle McGrath" userId="0f0cafc9-590c-474e-95a5-ddb08dea942b" providerId="ADAL" clId="{FAFD9E7C-0317-2B46-B46C-17B412F5017E}" dt="2025-06-21T12:14:43.898" v="174" actId="732"/>
          <ac:picMkLst>
            <pc:docMk/>
            <pc:sldMk cId="1944292050" sldId="277"/>
            <ac:picMk id="4" creationId="{2D8CC17E-520C-441D-A4B9-ACC4E4BEEA40}"/>
          </ac:picMkLst>
        </pc:picChg>
        <pc:picChg chg="mod">
          <ac:chgData name="Isabelle McGrath" userId="0f0cafc9-590c-474e-95a5-ddb08dea942b" providerId="ADAL" clId="{FAFD9E7C-0317-2B46-B46C-17B412F5017E}" dt="2025-06-21T12:14:00.435" v="163" actId="1076"/>
          <ac:picMkLst>
            <pc:docMk/>
            <pc:sldMk cId="1944292050" sldId="277"/>
            <ac:picMk id="5" creationId="{A37774CA-0D64-3D99-D417-276DD18A189B}"/>
          </ac:picMkLst>
        </pc:picChg>
        <pc:picChg chg="add mod">
          <ac:chgData name="Isabelle McGrath" userId="0f0cafc9-590c-474e-95a5-ddb08dea942b" providerId="ADAL" clId="{FAFD9E7C-0317-2B46-B46C-17B412F5017E}" dt="2025-06-21T12:14:32.978" v="171" actId="1076"/>
          <ac:picMkLst>
            <pc:docMk/>
            <pc:sldMk cId="1944292050" sldId="277"/>
            <ac:picMk id="7" creationId="{9B98F0F6-1B09-954A-2696-F406CCFB6A0D}"/>
          </ac:picMkLst>
        </pc:picChg>
      </pc:sldChg>
      <pc:sldChg chg="del">
        <pc:chgData name="Isabelle McGrath" userId="0f0cafc9-590c-474e-95a5-ddb08dea942b" providerId="ADAL" clId="{FAFD9E7C-0317-2B46-B46C-17B412F5017E}" dt="2025-06-22T14:43:13.253" v="804" actId="2696"/>
        <pc:sldMkLst>
          <pc:docMk/>
          <pc:sldMk cId="3775965461" sldId="278"/>
        </pc:sldMkLst>
      </pc:sldChg>
      <pc:sldChg chg="modSp mod ord">
        <pc:chgData name="Isabelle McGrath" userId="0f0cafc9-590c-474e-95a5-ddb08dea942b" providerId="ADAL" clId="{FAFD9E7C-0317-2B46-B46C-17B412F5017E}" dt="2025-06-22T09:17:22.930" v="620" actId="20577"/>
        <pc:sldMkLst>
          <pc:docMk/>
          <pc:sldMk cId="878442662" sldId="279"/>
        </pc:sldMkLst>
        <pc:spChg chg="mod">
          <ac:chgData name="Isabelle McGrath" userId="0f0cafc9-590c-474e-95a5-ddb08dea942b" providerId="ADAL" clId="{FAFD9E7C-0317-2B46-B46C-17B412F5017E}" dt="2025-06-22T09:17:22.930" v="620" actId="20577"/>
          <ac:spMkLst>
            <pc:docMk/>
            <pc:sldMk cId="878442662" sldId="279"/>
            <ac:spMk id="2" creationId="{77D49FD4-4060-6FB8-8A67-A6FD7CECCEF8}"/>
          </ac:spMkLst>
        </pc:spChg>
      </pc:sldChg>
      <pc:sldChg chg="addSp delSp modSp new mod">
        <pc:chgData name="Isabelle McGrath" userId="0f0cafc9-590c-474e-95a5-ddb08dea942b" providerId="ADAL" clId="{FAFD9E7C-0317-2B46-B46C-17B412F5017E}" dt="2025-06-21T11:23:42.080" v="92" actId="14100"/>
        <pc:sldMkLst>
          <pc:docMk/>
          <pc:sldMk cId="1050077342" sldId="280"/>
        </pc:sldMkLst>
        <pc:spChg chg="mod">
          <ac:chgData name="Isabelle McGrath" userId="0f0cafc9-590c-474e-95a5-ddb08dea942b" providerId="ADAL" clId="{FAFD9E7C-0317-2B46-B46C-17B412F5017E}" dt="2025-06-21T11:22:01.504" v="68" actId="20577"/>
          <ac:spMkLst>
            <pc:docMk/>
            <pc:sldMk cId="1050077342" sldId="280"/>
            <ac:spMk id="2" creationId="{7BA8A42A-0AD2-FCF6-5B79-354885E02B0B}"/>
          </ac:spMkLst>
        </pc:spChg>
        <pc:picChg chg="add mod">
          <ac:chgData name="Isabelle McGrath" userId="0f0cafc9-590c-474e-95a5-ddb08dea942b" providerId="ADAL" clId="{FAFD9E7C-0317-2B46-B46C-17B412F5017E}" dt="2025-06-21T11:23:42.080" v="92" actId="14100"/>
          <ac:picMkLst>
            <pc:docMk/>
            <pc:sldMk cId="1050077342" sldId="280"/>
            <ac:picMk id="5" creationId="{364821A1-B59E-14CC-BC7E-07F0E9FA8A38}"/>
          </ac:picMkLst>
        </pc:picChg>
        <pc:picChg chg="add mod">
          <ac:chgData name="Isabelle McGrath" userId="0f0cafc9-590c-474e-95a5-ddb08dea942b" providerId="ADAL" clId="{FAFD9E7C-0317-2B46-B46C-17B412F5017E}" dt="2025-06-21T11:23:34.788" v="88" actId="1076"/>
          <ac:picMkLst>
            <pc:docMk/>
            <pc:sldMk cId="1050077342" sldId="280"/>
            <ac:picMk id="7" creationId="{946B76B5-010D-8F6E-45BD-E7F1CF90362E}"/>
          </ac:picMkLst>
        </pc:picChg>
        <pc:picChg chg="add mod">
          <ac:chgData name="Isabelle McGrath" userId="0f0cafc9-590c-474e-95a5-ddb08dea942b" providerId="ADAL" clId="{FAFD9E7C-0317-2B46-B46C-17B412F5017E}" dt="2025-06-21T11:23:38.793" v="91" actId="1076"/>
          <ac:picMkLst>
            <pc:docMk/>
            <pc:sldMk cId="1050077342" sldId="280"/>
            <ac:picMk id="9" creationId="{546326D3-7F48-AB83-17AA-84C4BFE90D4C}"/>
          </ac:picMkLst>
        </pc:picChg>
      </pc:sldChg>
      <pc:sldChg chg="modSp new mod">
        <pc:chgData name="Isabelle McGrath" userId="0f0cafc9-590c-474e-95a5-ddb08dea942b" providerId="ADAL" clId="{FAFD9E7C-0317-2B46-B46C-17B412F5017E}" dt="2025-06-23T14:12:09.813" v="866" actId="20578"/>
        <pc:sldMkLst>
          <pc:docMk/>
          <pc:sldMk cId="1784983684" sldId="281"/>
        </pc:sldMkLst>
        <pc:spChg chg="mod">
          <ac:chgData name="Isabelle McGrath" userId="0f0cafc9-590c-474e-95a5-ddb08dea942b" providerId="ADAL" clId="{FAFD9E7C-0317-2B46-B46C-17B412F5017E}" dt="2025-06-21T11:24:56.382" v="155" actId="20577"/>
          <ac:spMkLst>
            <pc:docMk/>
            <pc:sldMk cId="1784983684" sldId="281"/>
            <ac:spMk id="2" creationId="{BF049B91-63D3-68BB-67F7-7C50E9965AB6}"/>
          </ac:spMkLst>
        </pc:spChg>
        <pc:spChg chg="mod">
          <ac:chgData name="Isabelle McGrath" userId="0f0cafc9-590c-474e-95a5-ddb08dea942b" providerId="ADAL" clId="{FAFD9E7C-0317-2B46-B46C-17B412F5017E}" dt="2025-06-23T14:12:09.813" v="866" actId="20578"/>
          <ac:spMkLst>
            <pc:docMk/>
            <pc:sldMk cId="1784983684" sldId="281"/>
            <ac:spMk id="3" creationId="{B0876FE3-D350-068B-FF7B-1D6D2239F873}"/>
          </ac:spMkLst>
        </pc:spChg>
      </pc:sldChg>
      <pc:sldChg chg="new del">
        <pc:chgData name="Isabelle McGrath" userId="0f0cafc9-590c-474e-95a5-ddb08dea942b" providerId="ADAL" clId="{FAFD9E7C-0317-2B46-B46C-17B412F5017E}" dt="2025-06-22T09:11:00.312" v="208" actId="2696"/>
        <pc:sldMkLst>
          <pc:docMk/>
          <pc:sldMk cId="841557740" sldId="282"/>
        </pc:sldMkLst>
      </pc:sldChg>
      <pc:sldChg chg="new del">
        <pc:chgData name="Isabelle McGrath" userId="0f0cafc9-590c-474e-95a5-ddb08dea942b" providerId="ADAL" clId="{FAFD9E7C-0317-2B46-B46C-17B412F5017E}" dt="2025-06-22T09:10:35.548" v="206" actId="2696"/>
        <pc:sldMkLst>
          <pc:docMk/>
          <pc:sldMk cId="2085268544" sldId="282"/>
        </pc:sldMkLst>
      </pc:sldChg>
      <pc:sldChg chg="modSp add mod ord">
        <pc:chgData name="Isabelle McGrath" userId="0f0cafc9-590c-474e-95a5-ddb08dea942b" providerId="ADAL" clId="{FAFD9E7C-0317-2B46-B46C-17B412F5017E}" dt="2025-06-24T11:00:21.198" v="889" actId="14100"/>
        <pc:sldMkLst>
          <pc:docMk/>
          <pc:sldMk cId="2134880179" sldId="282"/>
        </pc:sldMkLst>
        <pc:spChg chg="mod">
          <ac:chgData name="Isabelle McGrath" userId="0f0cafc9-590c-474e-95a5-ddb08dea942b" providerId="ADAL" clId="{FAFD9E7C-0317-2B46-B46C-17B412F5017E}" dt="2025-06-24T11:00:21.198" v="889" actId="14100"/>
          <ac:spMkLst>
            <pc:docMk/>
            <pc:sldMk cId="2134880179" sldId="282"/>
            <ac:spMk id="4" creationId="{7F26E94D-BB04-4066-FB32-7BEB6086C438}"/>
          </ac:spMkLst>
        </pc:spChg>
      </pc:sldChg>
      <pc:sldChg chg="addSp delSp modSp new mod">
        <pc:chgData name="Isabelle McGrath" userId="0f0cafc9-590c-474e-95a5-ddb08dea942b" providerId="ADAL" clId="{FAFD9E7C-0317-2B46-B46C-17B412F5017E}" dt="2025-06-22T14:40:46.812" v="802" actId="1076"/>
        <pc:sldMkLst>
          <pc:docMk/>
          <pc:sldMk cId="2574426798" sldId="283"/>
        </pc:sldMkLst>
        <pc:spChg chg="mod">
          <ac:chgData name="Isabelle McGrath" userId="0f0cafc9-590c-474e-95a5-ddb08dea942b" providerId="ADAL" clId="{FAFD9E7C-0317-2B46-B46C-17B412F5017E}" dt="2025-06-22T09:31:14.461" v="627" actId="20577"/>
          <ac:spMkLst>
            <pc:docMk/>
            <pc:sldMk cId="2574426798" sldId="283"/>
            <ac:spMk id="2" creationId="{0242B9DA-CF98-2826-B2CB-D1B5FB884032}"/>
          </ac:spMkLst>
        </pc:spChg>
        <pc:spChg chg="add del mod">
          <ac:chgData name="Isabelle McGrath" userId="0f0cafc9-590c-474e-95a5-ddb08dea942b" providerId="ADAL" clId="{FAFD9E7C-0317-2B46-B46C-17B412F5017E}" dt="2025-06-22T14:35:20.281" v="752" actId="20577"/>
          <ac:spMkLst>
            <pc:docMk/>
            <pc:sldMk cId="2574426798" sldId="283"/>
            <ac:spMk id="5" creationId="{4C8E0C4C-4DF1-F693-010F-F809C42EAA61}"/>
          </ac:spMkLst>
        </pc:spChg>
        <pc:spChg chg="add mod">
          <ac:chgData name="Isabelle McGrath" userId="0f0cafc9-590c-474e-95a5-ddb08dea942b" providerId="ADAL" clId="{FAFD9E7C-0317-2B46-B46C-17B412F5017E}" dt="2025-06-22T14:37:10.198" v="769" actId="1076"/>
          <ac:spMkLst>
            <pc:docMk/>
            <pc:sldMk cId="2574426798" sldId="283"/>
            <ac:spMk id="10" creationId="{6A62D854-3BB0-6287-C993-D9B1CAF4595D}"/>
          </ac:spMkLst>
        </pc:spChg>
        <pc:picChg chg="add mod">
          <ac:chgData name="Isabelle McGrath" userId="0f0cafc9-590c-474e-95a5-ddb08dea942b" providerId="ADAL" clId="{FAFD9E7C-0317-2B46-B46C-17B412F5017E}" dt="2025-06-22T14:40:46.812" v="802" actId="1076"/>
          <ac:picMkLst>
            <pc:docMk/>
            <pc:sldMk cId="2574426798" sldId="283"/>
            <ac:picMk id="13" creationId="{D5CDFB88-8B84-9BEC-8DF2-0885FE1778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626F-A05F-4545-AF29-27458449724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3E6B-00CA-BA49-9480-8EA6EE2B9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979X22001100#bib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iencedirect.com/science/article/pii/S2666979X22001100#mmc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www.nature.com</a:t>
            </a:r>
            <a:r>
              <a:rPr lang="en-GB" dirty="0"/>
              <a:t>/articles/s41586-024-07316-0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3E6B-00CA-BA49-9480-8EA6EE2B90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7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Frequencies by population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Publications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Clinical significance</a:t>
            </a:r>
          </a:p>
          <a:p>
            <a:pPr marL="285750" indent="-285750">
              <a:buFontTx/>
              <a:buChar char="-"/>
            </a:pPr>
            <a:r>
              <a:rPr lang="en-GB" dirty="0"/>
              <a:t>Position by genome version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Visualise locus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3E6B-00CA-BA49-9480-8EA6EE2B90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5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SAIGE-GENE,</a:t>
            </a:r>
            <a:r>
              <a:rPr lang="en-GB" b="0" i="0" u="none" strike="noStrike" baseline="30000" dirty="0">
                <a:solidFill>
                  <a:srgbClr val="0272B1"/>
                </a:solidFill>
                <a:effectLst/>
                <a:latin typeface="ElsevierGulliver"/>
                <a:hlinkClick r:id="rId3"/>
              </a:rPr>
              <a:t>16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which includes single-variant tests and gene-based burden (mean), SKAT (variance), and SKAT-O (hybrid variance/mean) tests (</a:t>
            </a:r>
            <a:r>
              <a:rPr lang="en-GB" b="0" i="0" u="none" strike="noStrike" dirty="0">
                <a:solidFill>
                  <a:srgbClr val="0272B1"/>
                </a:solidFill>
                <a:effectLst/>
                <a:latin typeface="ElsevierGulliver"/>
                <a:hlinkClick r:id="rId4"/>
              </a:rPr>
              <a:t>Figure S7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3E6B-00CA-BA49-9480-8EA6EE2B90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0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www.cell.com</a:t>
            </a:r>
            <a:r>
              <a:rPr lang="en-GB" dirty="0"/>
              <a:t>/</a:t>
            </a:r>
            <a:r>
              <a:rPr lang="en-GB" dirty="0" err="1"/>
              <a:t>ajhg</a:t>
            </a:r>
            <a:r>
              <a:rPr lang="en-GB" dirty="0"/>
              <a:t>/</a:t>
            </a:r>
            <a:r>
              <a:rPr lang="en-GB" dirty="0" err="1"/>
              <a:t>fulltext</a:t>
            </a:r>
            <a:r>
              <a:rPr lang="en-GB" dirty="0"/>
              <a:t>/S0002-9297(14)00426-1?_returnURL=https%3A%2F%2Flinkinghub.elsevier.com%2Fretrieve%2Fpii%2FS0002929714004261%3Fshowall%3Dtrue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solidFill>
                  <a:srgbClr val="2E2E2E"/>
                </a:solidFill>
                <a:effectLst/>
                <a:latin typeface="Helvetica" pitchFamily="2" charset="0"/>
              </a:rPr>
              <a:t>DNaseI</a:t>
            </a:r>
            <a:r>
              <a:rPr lang="en-GB" b="0" i="0" dirty="0">
                <a:solidFill>
                  <a:srgbClr val="2E2E2E"/>
                </a:solidFill>
                <a:effectLst/>
                <a:latin typeface="Helvetica" pitchFamily="2" charset="0"/>
              </a:rPr>
              <a:t> hypersensitivity sites (DHSs)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Associated with open chromatin, and thus accessibility to regulatory elements and transcriptional activity.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Maps to regulatory elements (promoters, enhancers, insulators, silencers)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b="0" i="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Accessibilit</a:t>
            </a:r>
            <a:r>
              <a:rPr lang="en-AU" sz="1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y of r</a:t>
            </a:r>
            <a:r>
              <a:rPr lang="en-AU" sz="1200" b="0" i="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egulatory regions is highly cell type- and state-selective 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3E6B-00CA-BA49-9480-8EA6EE2B90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3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www.nature.com</a:t>
            </a:r>
            <a:r>
              <a:rPr lang="en-GB" dirty="0"/>
              <a:t>/articles/s43586-022-00188-6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The true biological definition for </a:t>
            </a:r>
            <a:r>
              <a:rPr lang="en-GB" b="0" i="1" dirty="0">
                <a:solidFill>
                  <a:srgbClr val="222222"/>
                </a:solidFill>
                <a:effectLst/>
                <a:latin typeface="Harding"/>
              </a:rPr>
              <a:t>cis</a:t>
            </a:r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-regulatory associations is that the effects are driven by molecular interactions of the same chromatid rather than </a:t>
            </a:r>
            <a:r>
              <a:rPr lang="en-GB" b="0" i="1" dirty="0">
                <a:solidFill>
                  <a:srgbClr val="222222"/>
                </a:solidFill>
                <a:effectLst/>
                <a:latin typeface="Harding"/>
              </a:rPr>
              <a:t>trans</a:t>
            </a:r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 effects mediated by other molecules, but the distance-based heuristic is commonly used in practice and has been demonstrated to be a good approximation.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F2C5-1205-2C4D-A55A-315F24EC46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9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36A9-47D6-ADE4-868E-ED4F0D5DE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BF20C-96F6-E4A1-263C-091AC5F0D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628D5-DCD8-0C57-BAD5-4AC67BFC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D81EE-CC11-EB34-283F-EB652CEE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C5477-8497-A404-C49B-F0109945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2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08E-FB8C-96A4-1224-6C64B70B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E9961-FE9F-F7A8-44F7-AE00C60EE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C7CE-28B6-A5E3-9FC2-10097D9D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E580-226D-BCAA-4CC0-41935A18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264D-9206-8F7C-20D1-60B27608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5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E4108-1253-CCD2-FEC9-D5C6F72FE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EDB92-4FBA-DFA0-B954-EED0436F7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45BD-6465-CCBE-C32B-AB6ABA5F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6F9D-6BD8-0BC2-BF09-6C466F56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E6A08-04D0-2E8E-6A06-4A9C4D7C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87F0-3F89-AE84-F478-3B60D21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934F-52E7-DA94-0332-4DA31CC5E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41D5B-DB61-73F1-AB7B-21B04140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9D2B-8C51-CDD0-4884-5F6DBFD1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031DE-524D-BC06-DE71-4AA0E43A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1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08AC-0935-277F-1393-6526DCD6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DF24B-41E3-C926-E10F-5197258B4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598A-7E45-5B9E-8EB2-9B765DE4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42982-7B83-34B1-B188-7881E92A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A288F-7812-A303-8B2B-39F638CA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4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3CD7-DAEE-9FD0-6398-C0E7B1DB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1BA0-712A-3FB0-0F21-3349D4DC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43857-E9D6-02F5-649F-64673A91E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DDE2B-DB3E-2184-21FE-A7E28806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B32B5-D4F7-0A7B-02C6-D79C930F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B5FFF-6F83-B76A-0184-2600414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0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7D3C-9393-794F-4BDB-7F7C574A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46122-5849-33AA-2875-91B955D15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49D5-80AF-DC1C-C88C-558A35CD1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86F5E-9E7B-7437-332A-D02DF2AC9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E808A-9AF9-60F6-6855-6BA911817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BA5E-14D9-6193-FA6C-865FC44F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C0EEA-0E5D-3A10-6DEA-8F80E55F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C00CE-2AE2-20BD-DC4A-85AA3BF0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2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56F-AABF-E8D8-9B82-00A1C51D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0730D-1067-E9B9-D20C-93436D19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720BE-53AB-273C-6A9C-C5902879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C5E0B-E3C5-31F7-701A-3B3144AF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160F8-505B-1285-0028-25F80B58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1D876-7155-8A7B-9E49-060BFB46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90C19-9618-FF5F-AB85-4693A999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3519-5F70-31BE-8F67-ADDDA29C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7C9C-A4EC-C24F-FE27-B9EE24DE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55A80-0AEE-E56A-00D1-CF8CC252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2F1F-43B7-E713-D51E-1E74EEE8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94681-64ED-1506-4A59-6199703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BD8C0-326F-C585-F881-365AE41E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5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9AA5-2D5C-0932-4C4F-C6E9B03A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4BA61-9EFE-2AD5-5C39-E2493FD64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AAF30-8FE4-1A10-1D80-402C3E5D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57CBE-1C62-43FB-7B00-1FA7A842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D699E-E3EB-0AB9-4BF5-1E5A8FF1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E2790-D0B8-12D8-BFE6-662AB8FD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D704D-A797-524A-B006-18898C0C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54CA-7B37-3443-477D-F30063337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A9415-4A7C-007B-8897-D43A4A4CC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31D2D-B514-FD46-97F4-396BF43C895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C017-4813-08AC-6A45-FD841E283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BE839-D916-0679-5830-40DDA09BD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53268-BFC8-B849-8D15-B379F9BCD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FE2-E906-5EA3-28E5-6332444AA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Resources for Post GWAS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DFC6C-C938-A2A3-B101-A67D649FC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SMARTbiomed</a:t>
            </a:r>
            <a:r>
              <a:rPr lang="en-GB" dirty="0"/>
              <a:t> Summer School 2025</a:t>
            </a:r>
          </a:p>
          <a:p>
            <a:r>
              <a:rPr lang="en-GB" dirty="0"/>
              <a:t>Isabelle McGrath</a:t>
            </a:r>
          </a:p>
        </p:txBody>
      </p:sp>
    </p:spTree>
    <p:extLst>
      <p:ext uri="{BB962C8B-B14F-4D97-AF65-F5344CB8AC3E}">
        <p14:creationId xmlns:p14="http://schemas.microsoft.com/office/powerpoint/2010/main" val="315512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C07D-921E-C91E-1900-312018E7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Quantitative Trait Loci (</a:t>
            </a:r>
            <a:r>
              <a:rPr lang="en-GB" dirty="0" err="1"/>
              <a:t>molQTLs</a:t>
            </a:r>
            <a:r>
              <a:rPr lang="en-GB" dirty="0"/>
              <a:t>)</a:t>
            </a:r>
          </a:p>
        </p:txBody>
      </p:sp>
      <p:pic>
        <p:nvPicPr>
          <p:cNvPr id="7170" name="Picture 2" descr="Fig. 1">
            <a:extLst>
              <a:ext uri="{FF2B5EF4-FFF2-40B4-BE49-F238E27FC236}">
                <a16:creationId xmlns:a16="http://schemas.microsoft.com/office/drawing/2014/main" id="{4CC68630-2566-6DAA-F647-DC288F205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1"/>
          <a:stretch/>
        </p:blipFill>
        <p:spPr bwMode="auto">
          <a:xfrm>
            <a:off x="1058091" y="1935310"/>
            <a:ext cx="6686006" cy="40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F5788-00AB-0533-799B-5D0A2DE99F8E}"/>
              </a:ext>
            </a:extLst>
          </p:cNvPr>
          <p:cNvSpPr txBox="1"/>
          <p:nvPr/>
        </p:nvSpPr>
        <p:spPr>
          <a:xfrm>
            <a:off x="2168434" y="6596743"/>
            <a:ext cx="29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Aguet</a:t>
            </a:r>
            <a:r>
              <a:rPr lang="en-GB" dirty="0"/>
              <a:t>, 2023 &amp; Brandt, 2017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BB814-9211-CFBB-0FDA-845963B4BEB9}"/>
              </a:ext>
            </a:extLst>
          </p:cNvPr>
          <p:cNvSpPr txBox="1"/>
          <p:nvPr/>
        </p:nvSpPr>
        <p:spPr>
          <a:xfrm>
            <a:off x="8135702" y="2704011"/>
            <a:ext cx="3908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cisQTL</a:t>
            </a:r>
            <a:r>
              <a:rPr lang="en-GB" dirty="0"/>
              <a:t>: variant affects a nearby molecular trait</a:t>
            </a:r>
          </a:p>
          <a:p>
            <a:endParaRPr lang="en-GB" dirty="0"/>
          </a:p>
          <a:p>
            <a:r>
              <a:rPr lang="en-GB" dirty="0" err="1"/>
              <a:t>transQTL</a:t>
            </a:r>
            <a:r>
              <a:rPr lang="en-GB" dirty="0"/>
              <a:t>: variant affects a distal molecular trait (e.g. a gene on another chromosome)</a:t>
            </a:r>
          </a:p>
        </p:txBody>
      </p:sp>
    </p:spTree>
    <p:extLst>
      <p:ext uri="{BB962C8B-B14F-4D97-AF65-F5344CB8AC3E}">
        <p14:creationId xmlns:p14="http://schemas.microsoft.com/office/powerpoint/2010/main" val="411558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941B-A0D3-0A11-795D-DB85A775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GTEx</a:t>
            </a:r>
            <a:endParaRPr lang="en-GB" dirty="0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A37774CA-0D64-3D99-D417-276DD18A1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26" y="1958408"/>
            <a:ext cx="4905435" cy="2963390"/>
          </a:xfr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D8CC17E-520C-441D-A4B9-ACC4E4BEE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56"/>
          <a:stretch/>
        </p:blipFill>
        <p:spPr>
          <a:xfrm>
            <a:off x="5966105" y="507989"/>
            <a:ext cx="5623170" cy="2365397"/>
          </a:xfrm>
          <a:prstGeom prst="rect">
            <a:avLst/>
          </a:prstGeom>
        </p:spPr>
      </p:pic>
      <p:pic>
        <p:nvPicPr>
          <p:cNvPr id="7" name="Picture 6" descr="A diagram of a dna sequence&#10;&#10;Description automatically generated with medium confidence">
            <a:extLst>
              <a:ext uri="{FF2B5EF4-FFF2-40B4-BE49-F238E27FC236}">
                <a16:creationId xmlns:a16="http://schemas.microsoft.com/office/drawing/2014/main" id="{9B98F0F6-1B09-954A-2696-F406CCFB6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737" y="3429000"/>
            <a:ext cx="5965634" cy="31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9D64837-EF18-2CB0-B19F-019701FF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056"/>
            <a:ext cx="5662731" cy="65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B5EF3-F8A4-76B8-552D-25E15BAA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9"/>
            <a:ext cx="10515600" cy="1325563"/>
          </a:xfrm>
        </p:spPr>
        <p:txBody>
          <a:bodyPr/>
          <a:lstStyle/>
          <a:p>
            <a:r>
              <a:rPr lang="en-GB" dirty="0"/>
              <a:t>FUMA: GWAS Annotation</a:t>
            </a:r>
          </a:p>
        </p:txBody>
      </p:sp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86F8F21A-8C99-DF97-62F9-82FE0BA9D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2524540"/>
            <a:ext cx="5254115" cy="22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9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9B91-63D3-68BB-67F7-7C50E996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to come on post-GWAS analysis methods!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6FE3-D350-068B-FF7B-1D6D2239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Genetic Correlation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: genome-wide genetic correlation between two traits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Local genetic correlation: </a:t>
            </a:r>
            <a:r>
              <a:rPr lang="en-GB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genetic correlation within LD blocks between traits</a:t>
            </a:r>
          </a:p>
          <a:p>
            <a:r>
              <a:rPr lang="en-GB" b="1" dirty="0">
                <a:solidFill>
                  <a:srgbClr val="333333"/>
                </a:solidFill>
                <a:latin typeface="Helvetica Neue" panose="02000503000000020004" pitchFamily="2" charset="0"/>
              </a:rPr>
              <a:t>Structural Equation Modelling</a:t>
            </a:r>
            <a:r>
              <a:rPr lang="en-GB" dirty="0">
                <a:solidFill>
                  <a:srgbClr val="333333"/>
                </a:solidFill>
                <a:latin typeface="Helvetica Neue" panose="02000503000000020004" pitchFamily="2" charset="0"/>
              </a:rPr>
              <a:t>: model the relationships between traits using their genetic architecture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Partitioned heritability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: Heritability partitioned by functional annotation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Gene-based tests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: aggregate association into genes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Colocalisation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: Do two traits share a causal variant?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Gene expression signature of a trait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: combine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eQTLs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within GWAS summary statistics to determine gene expression signature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333333"/>
                </a:solidFill>
                <a:latin typeface="Helvetica Neue" panose="02000503000000020004" pitchFamily="2" charset="0"/>
              </a:rPr>
              <a:t>And many more!</a:t>
            </a:r>
            <a:endParaRPr lang="en-GB" b="0" i="0" u="none" strike="noStrike" dirty="0">
              <a:solidFill>
                <a:srgbClr val="4183C4"/>
              </a:solidFill>
              <a:effectLst/>
              <a:latin typeface="Helvetica Neue" panose="02000503000000020004" pitchFamily="2" charset="0"/>
            </a:endParaRPr>
          </a:p>
          <a:p>
            <a:pPr marL="0" indent="0" algn="l">
              <a:buNone/>
            </a:pPr>
            <a:endParaRPr lang="en-GB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8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BA29-57E4-44B1-1962-5DE7FD6B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GWAS </a:t>
            </a:r>
            <a:r>
              <a:rPr lang="en-GB" dirty="0">
                <a:sym typeface="Wingdings" pitchFamily="2" charset="2"/>
              </a:rPr>
              <a:t>to</a:t>
            </a:r>
            <a:r>
              <a:rPr lang="en-GB" dirty="0"/>
              <a:t> Biological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F1AF-7253-D29F-80A5-F3783A574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Associated Locus </a:t>
            </a:r>
            <a:r>
              <a:rPr lang="en-GB" dirty="0">
                <a:sym typeface="Wingdings" pitchFamily="2" charset="2"/>
              </a:rPr>
              <a:t> Causal SNP  Gene  tissue/cell type  Pathway  Trait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5A1FC-B3AE-7745-D4C8-C51A4688281B}"/>
              </a:ext>
            </a:extLst>
          </p:cNvPr>
          <p:cNvSpPr txBox="1"/>
          <p:nvPr/>
        </p:nvSpPr>
        <p:spPr>
          <a:xfrm>
            <a:off x="838200" y="3286125"/>
            <a:ext cx="54043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biological underpinnings of disease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Which genes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Which cell types/tissues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Which timepoints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Inform drug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4819B-1082-F2D5-AF9C-B64274AE63F8}"/>
              </a:ext>
            </a:extLst>
          </p:cNvPr>
          <p:cNvSpPr txBox="1"/>
          <p:nvPr/>
        </p:nvSpPr>
        <p:spPr>
          <a:xfrm>
            <a:off x="6515100" y="3254497"/>
            <a:ext cx="54043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Linkage disequilibrium = many non-causal associated SNPs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Most associations lie outside exons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Causal effect may be context-specific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699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21AC-F33A-8481-F56C-CC22706C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 development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AFB4-5954-EB0E-E99E-082F3025C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Drug development is an arduous process</a:t>
            </a:r>
          </a:p>
          <a:p>
            <a:r>
              <a:rPr lang="en-GB" dirty="0"/>
              <a:t>GWAS can be used to find gene-trait pairs, find intersection with target-indication pair</a:t>
            </a:r>
          </a:p>
          <a:p>
            <a:r>
              <a:rPr lang="en-GB" dirty="0"/>
              <a:t>Genetic evidence for drug mechanism increases probability of drug success by 2.6x</a:t>
            </a:r>
          </a:p>
          <a:p>
            <a:r>
              <a:rPr lang="en-GB" dirty="0"/>
              <a:t>Largest effect in phase II and III, less so in phase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0D2E-6EB4-41AD-D9C0-0BFEB4DEAA8B}"/>
              </a:ext>
            </a:extLst>
          </p:cNvPr>
          <p:cNvSpPr txBox="1"/>
          <p:nvPr/>
        </p:nvSpPr>
        <p:spPr>
          <a:xfrm>
            <a:off x="10638251" y="6488668"/>
            <a:ext cx="149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Minikel</a:t>
            </a:r>
            <a:r>
              <a:rPr lang="en-GB" dirty="0"/>
              <a:t>, 2024</a:t>
            </a:r>
          </a:p>
        </p:txBody>
      </p:sp>
      <p:pic>
        <p:nvPicPr>
          <p:cNvPr id="7" name="Graphic 6" descr="DNA with solid fill">
            <a:extLst>
              <a:ext uri="{FF2B5EF4-FFF2-40B4-BE49-F238E27FC236}">
                <a16:creationId xmlns:a16="http://schemas.microsoft.com/office/drawing/2014/main" id="{D94C7D17-60E7-6CA2-6C36-3F418BB4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5295" y="4766778"/>
            <a:ext cx="914400" cy="914400"/>
          </a:xfrm>
          <a:prstGeom prst="rect">
            <a:avLst/>
          </a:prstGeom>
        </p:spPr>
      </p:pic>
      <p:pic>
        <p:nvPicPr>
          <p:cNvPr id="17" name="Graphic 16" descr="Heart organ with solid fill">
            <a:extLst>
              <a:ext uri="{FF2B5EF4-FFF2-40B4-BE49-F238E27FC236}">
                <a16:creationId xmlns:a16="http://schemas.microsoft.com/office/drawing/2014/main" id="{EE8A4B0D-D711-7BF3-0221-67AE8455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4964" y="4766778"/>
            <a:ext cx="914400" cy="914400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8BD0B92E-3A6D-1755-FE60-6BBD27980358}"/>
              </a:ext>
            </a:extLst>
          </p:cNvPr>
          <p:cNvSpPr/>
          <p:nvPr/>
        </p:nvSpPr>
        <p:spPr>
          <a:xfrm>
            <a:off x="5832857" y="5103168"/>
            <a:ext cx="448814" cy="241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DNA with solid fill">
            <a:extLst>
              <a:ext uri="{FF2B5EF4-FFF2-40B4-BE49-F238E27FC236}">
                <a16:creationId xmlns:a16="http://schemas.microsoft.com/office/drawing/2014/main" id="{1B10EEC5-1ECE-C58A-6B25-9BB3FAFEC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5295" y="5747195"/>
            <a:ext cx="914400" cy="914400"/>
          </a:xfrm>
          <a:prstGeom prst="rect">
            <a:avLst/>
          </a:prstGeom>
        </p:spPr>
      </p:pic>
      <p:pic>
        <p:nvPicPr>
          <p:cNvPr id="6" name="Graphic 5" descr="Medicine with solid fill">
            <a:extLst>
              <a:ext uri="{FF2B5EF4-FFF2-40B4-BE49-F238E27FC236}">
                <a16:creationId xmlns:a16="http://schemas.microsoft.com/office/drawing/2014/main" id="{824AA69A-45E7-48C1-639F-81AC7604E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3116" y="5734939"/>
            <a:ext cx="914400" cy="91440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A072BDB-8511-D131-96D9-3A5FC8EFA8AB}"/>
              </a:ext>
            </a:extLst>
          </p:cNvPr>
          <p:cNvSpPr/>
          <p:nvPr/>
        </p:nvSpPr>
        <p:spPr>
          <a:xfrm>
            <a:off x="4624161" y="5988653"/>
            <a:ext cx="448814" cy="241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5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A42A-0AD2-FCF6-5B79-354885E0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Publicly Available GWAS Summary Statistics</a:t>
            </a:r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364821A1-B59E-14CC-BC7E-07F0E9FA8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48" y="2163762"/>
            <a:ext cx="6364962" cy="3476873"/>
          </a:xfrm>
        </p:spPr>
      </p:pic>
      <p:pic>
        <p:nvPicPr>
          <p:cNvPr id="7" name="Picture 6" descr="A close-up of a microscope&#10;&#10;Description automatically generated">
            <a:extLst>
              <a:ext uri="{FF2B5EF4-FFF2-40B4-BE49-F238E27FC236}">
                <a16:creationId xmlns:a16="http://schemas.microsoft.com/office/drawing/2014/main" id="{946B76B5-010D-8F6E-45BD-E7F1CF903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68" y="1833256"/>
            <a:ext cx="3305061" cy="225119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46326D3-7F48-AB83-17AA-84C4BFE90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659" y="4227017"/>
            <a:ext cx="5040304" cy="25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7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3BE0-155E-2F98-ADF6-3BC20384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Resources Individual Variants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BF8D3-7FEE-0E61-AC15-D28FCCDAF26F}"/>
              </a:ext>
            </a:extLst>
          </p:cNvPr>
          <p:cNvSpPr txBox="1">
            <a:spLocks/>
          </p:cNvSpPr>
          <p:nvPr/>
        </p:nvSpPr>
        <p:spPr>
          <a:xfrm>
            <a:off x="838200" y="1017387"/>
            <a:ext cx="15192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/>
              <a:t>dbSNP</a:t>
            </a:r>
            <a:endParaRPr lang="en-GB" sz="3200" b="1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AFC1C8F-C784-E1DE-1E11-38262F62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15" y="2287829"/>
            <a:ext cx="4895851" cy="366064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8EF9E2-80E9-A866-289F-7AF5D205FA07}"/>
              </a:ext>
            </a:extLst>
          </p:cNvPr>
          <p:cNvSpPr txBox="1">
            <a:spLocks/>
          </p:cNvSpPr>
          <p:nvPr/>
        </p:nvSpPr>
        <p:spPr>
          <a:xfrm>
            <a:off x="5734050" y="1017386"/>
            <a:ext cx="2681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/>
              <a:t>OpenTargets</a:t>
            </a:r>
            <a:endParaRPr lang="en-GB" sz="3200" b="1" dirty="0"/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9BC0E4F8-4051-85DE-AC6F-52FCB7C36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281" y="2342949"/>
            <a:ext cx="4895851" cy="39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B9DA-CF98-2826-B2CB-D1B5FB88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PheWAS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8E0C4C-4DF1-F693-010F-F809C42EA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GWAS: test many genotypes with a phenotype</a:t>
            </a:r>
          </a:p>
          <a:p>
            <a:pPr marL="0" indent="0">
              <a:buNone/>
            </a:pPr>
            <a:r>
              <a:rPr lang="en-GB" dirty="0" err="1"/>
              <a:t>PheWAS</a:t>
            </a:r>
            <a:r>
              <a:rPr lang="en-GB" dirty="0"/>
              <a:t>: test phenotypes with a genotype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2D854-3BB0-6287-C993-D9B1CAF4595D}"/>
              </a:ext>
            </a:extLst>
          </p:cNvPr>
          <p:cNvSpPr txBox="1"/>
          <p:nvPr/>
        </p:nvSpPr>
        <p:spPr>
          <a:xfrm>
            <a:off x="8434181" y="6311900"/>
            <a:ext cx="14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OpenTargets</a:t>
            </a:r>
            <a:endParaRPr lang="en-GB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D5CDFB88-8B84-9BEC-8DF2-0885FE17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32" y="2890075"/>
            <a:ext cx="7772400" cy="32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9FD4-4060-6FB8-8A67-A6FD7CEC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Exome-based association statistics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49E8CE-EB7C-F34D-0267-86D8D1861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1123" y="1690688"/>
            <a:ext cx="5230120" cy="4154878"/>
          </a:xfrm>
        </p:spPr>
      </p:pic>
    </p:spTree>
    <p:extLst>
      <p:ext uri="{BB962C8B-B14F-4D97-AF65-F5344CB8AC3E}">
        <p14:creationId xmlns:p14="http://schemas.microsoft.com/office/powerpoint/2010/main" val="87844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E98C-847C-C6DF-64B5-D709B966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the GWAS hits?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8190EA-82BD-D7C3-5A2B-1FFAD99F3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2051"/>
          <a:stretch/>
        </p:blipFill>
        <p:spPr bwMode="auto">
          <a:xfrm>
            <a:off x="7080739" y="1374726"/>
            <a:ext cx="4519246" cy="51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B4B4C-2A0F-C769-A3B0-E6DEA70ABCF7}"/>
              </a:ext>
            </a:extLst>
          </p:cNvPr>
          <p:cNvSpPr txBox="1"/>
          <p:nvPr/>
        </p:nvSpPr>
        <p:spPr>
          <a:xfrm>
            <a:off x="10484984" y="6488668"/>
            <a:ext cx="14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Gusev, 2014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3833549-A677-560C-0CB0-BF1617E14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24253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2E2E2E"/>
                    </a:solidFill>
                    <a:latin typeface="Helvetica" pitchFamily="2" charset="0"/>
                  </a:rPr>
                  <a:t>DNaseI hypersensitivity sites (DHS) (open chromatin) covered 16% of imputed SNPs but explained 79%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rgbClr val="2E2E2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2E2E2E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2E2E2E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2E2E2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rgbClr val="2E2E2E"/>
                    </a:solidFill>
                    <a:latin typeface="Helvetica" pitchFamily="2" charset="0"/>
                  </a:rPr>
                  <a:t>from imputed SNPs (5.1x enrichment) (11 traits, 217 cell types)</a:t>
                </a:r>
                <a:endParaRPr lang="en-GB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3833549-A677-560C-0CB0-BF1617E14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242539" cy="4351338"/>
              </a:xfrm>
              <a:blipFill>
                <a:blip r:embed="rId4"/>
                <a:stretch>
                  <a:fillRect l="-1420" t="-2035" r="-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AF95CD8-93C4-D6EB-08B5-9AA5F3559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89" y="3685473"/>
            <a:ext cx="5257872" cy="29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6FD5FE-43A7-1A31-A5D8-A2B5E84CACBE}"/>
              </a:ext>
            </a:extLst>
          </p:cNvPr>
          <p:cNvSpPr txBox="1"/>
          <p:nvPr/>
        </p:nvSpPr>
        <p:spPr>
          <a:xfrm>
            <a:off x="4484493" y="6488668"/>
            <a:ext cx="784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88818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E3A2-CA8D-A69A-2585-9EBB8E21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Central Dogma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6E94D-BB04-4066-FB32-7BEB6086C438}"/>
              </a:ext>
            </a:extLst>
          </p:cNvPr>
          <p:cNvSpPr/>
          <p:nvPr/>
        </p:nvSpPr>
        <p:spPr>
          <a:xfrm>
            <a:off x="2307841" y="2277901"/>
            <a:ext cx="9884159" cy="237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A98ABA-4720-6182-8959-E227804EF6AD}"/>
              </a:ext>
            </a:extLst>
          </p:cNvPr>
          <p:cNvSpPr/>
          <p:nvPr/>
        </p:nvSpPr>
        <p:spPr>
          <a:xfrm>
            <a:off x="3989886" y="2277901"/>
            <a:ext cx="914400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E1D6A-E6B2-38D0-1B90-BE70097404F6}"/>
              </a:ext>
            </a:extLst>
          </p:cNvPr>
          <p:cNvSpPr/>
          <p:nvPr/>
        </p:nvSpPr>
        <p:spPr>
          <a:xfrm>
            <a:off x="5333263" y="2277901"/>
            <a:ext cx="462845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5C835-92C3-6825-072A-C1B89270C890}"/>
              </a:ext>
            </a:extLst>
          </p:cNvPr>
          <p:cNvSpPr/>
          <p:nvPr/>
        </p:nvSpPr>
        <p:spPr>
          <a:xfrm>
            <a:off x="6123485" y="2277901"/>
            <a:ext cx="6886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20017-D319-12D3-B5C2-BA58102FCAE0}"/>
              </a:ext>
            </a:extLst>
          </p:cNvPr>
          <p:cNvSpPr/>
          <p:nvPr/>
        </p:nvSpPr>
        <p:spPr>
          <a:xfrm>
            <a:off x="7139485" y="2277901"/>
            <a:ext cx="13998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01D794-265B-325F-5574-F178B152F842}"/>
              </a:ext>
            </a:extLst>
          </p:cNvPr>
          <p:cNvSpPr/>
          <p:nvPr/>
        </p:nvSpPr>
        <p:spPr>
          <a:xfrm>
            <a:off x="3289616" y="3499413"/>
            <a:ext cx="5407377" cy="237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3195DD-C4EB-DEFD-6069-334B530A75E7}"/>
              </a:ext>
            </a:extLst>
          </p:cNvPr>
          <p:cNvSpPr/>
          <p:nvPr/>
        </p:nvSpPr>
        <p:spPr>
          <a:xfrm>
            <a:off x="3808905" y="3499413"/>
            <a:ext cx="914400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9C9E8-6D17-D773-C98A-88E0A2E35052}"/>
              </a:ext>
            </a:extLst>
          </p:cNvPr>
          <p:cNvSpPr/>
          <p:nvPr/>
        </p:nvSpPr>
        <p:spPr>
          <a:xfrm>
            <a:off x="5152282" y="3499413"/>
            <a:ext cx="462845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9A6688-3753-81F6-3DB9-A26668227B51}"/>
              </a:ext>
            </a:extLst>
          </p:cNvPr>
          <p:cNvSpPr/>
          <p:nvPr/>
        </p:nvSpPr>
        <p:spPr>
          <a:xfrm>
            <a:off x="5942504" y="3499413"/>
            <a:ext cx="6886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6C540-1F39-DC94-486A-7B769D478437}"/>
              </a:ext>
            </a:extLst>
          </p:cNvPr>
          <p:cNvSpPr/>
          <p:nvPr/>
        </p:nvSpPr>
        <p:spPr>
          <a:xfrm>
            <a:off x="6958504" y="3499413"/>
            <a:ext cx="13998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386D2-8F4B-880C-D512-21EAB48C6155}"/>
              </a:ext>
            </a:extLst>
          </p:cNvPr>
          <p:cNvSpPr txBox="1"/>
          <p:nvPr/>
        </p:nvSpPr>
        <p:spPr>
          <a:xfrm>
            <a:off x="491631" y="2217317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Genomic DNA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85868-5AA4-4DED-DBF6-C135DBA082D3}"/>
              </a:ext>
            </a:extLst>
          </p:cNvPr>
          <p:cNvSpPr txBox="1"/>
          <p:nvPr/>
        </p:nvSpPr>
        <p:spPr>
          <a:xfrm>
            <a:off x="772901" y="3459765"/>
            <a:ext cx="122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Pre-mRNA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1B6227-43F4-3C25-CA17-9850906EB21D}"/>
              </a:ext>
            </a:extLst>
          </p:cNvPr>
          <p:cNvSpPr txBox="1"/>
          <p:nvPr/>
        </p:nvSpPr>
        <p:spPr>
          <a:xfrm>
            <a:off x="975393" y="456621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41F56-0DF4-294C-FDA1-CC40EE7C6224}"/>
              </a:ext>
            </a:extLst>
          </p:cNvPr>
          <p:cNvSpPr txBox="1"/>
          <p:nvPr/>
        </p:nvSpPr>
        <p:spPr>
          <a:xfrm>
            <a:off x="873793" y="5940812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Protein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FECD84-71A1-502F-BD83-5D399D0CBCA4}"/>
              </a:ext>
            </a:extLst>
          </p:cNvPr>
          <p:cNvSpPr/>
          <p:nvPr/>
        </p:nvSpPr>
        <p:spPr>
          <a:xfrm>
            <a:off x="2764484" y="4618013"/>
            <a:ext cx="914400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404221-EDD9-5C01-2238-916E4D539165}"/>
              </a:ext>
            </a:extLst>
          </p:cNvPr>
          <p:cNvSpPr/>
          <p:nvPr/>
        </p:nvSpPr>
        <p:spPr>
          <a:xfrm>
            <a:off x="3678884" y="4618013"/>
            <a:ext cx="462845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5A7B2-590E-D960-03EF-15717D0A6176}"/>
              </a:ext>
            </a:extLst>
          </p:cNvPr>
          <p:cNvSpPr/>
          <p:nvPr/>
        </p:nvSpPr>
        <p:spPr>
          <a:xfrm>
            <a:off x="4141729" y="4618013"/>
            <a:ext cx="6886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0D1BCE-5BCF-4CCB-11F4-CEAF300AAEE9}"/>
              </a:ext>
            </a:extLst>
          </p:cNvPr>
          <p:cNvSpPr/>
          <p:nvPr/>
        </p:nvSpPr>
        <p:spPr>
          <a:xfrm>
            <a:off x="4830352" y="4618013"/>
            <a:ext cx="13998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E72F7D-DEB8-8985-7448-7BBC638DB8F6}"/>
              </a:ext>
            </a:extLst>
          </p:cNvPr>
          <p:cNvSpPr/>
          <p:nvPr/>
        </p:nvSpPr>
        <p:spPr>
          <a:xfrm>
            <a:off x="6534977" y="4618013"/>
            <a:ext cx="914400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0D145-FCB3-82AF-3A79-DCA831050733}"/>
              </a:ext>
            </a:extLst>
          </p:cNvPr>
          <p:cNvSpPr/>
          <p:nvPr/>
        </p:nvSpPr>
        <p:spPr>
          <a:xfrm>
            <a:off x="7449377" y="4618013"/>
            <a:ext cx="6886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BA11CA-CB4F-AB21-5288-17120323B3F3}"/>
              </a:ext>
            </a:extLst>
          </p:cNvPr>
          <p:cNvSpPr/>
          <p:nvPr/>
        </p:nvSpPr>
        <p:spPr>
          <a:xfrm>
            <a:off x="8138000" y="4618013"/>
            <a:ext cx="1399823" cy="237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764C30-C8F1-79C9-DCA3-CA4DBF0708C3}"/>
              </a:ext>
            </a:extLst>
          </p:cNvPr>
          <p:cNvSpPr/>
          <p:nvPr/>
        </p:nvSpPr>
        <p:spPr>
          <a:xfrm>
            <a:off x="3743309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15A14B-6CDC-B37A-3D3C-CE73A77BAF1A}"/>
              </a:ext>
            </a:extLst>
          </p:cNvPr>
          <p:cNvSpPr/>
          <p:nvPr/>
        </p:nvSpPr>
        <p:spPr>
          <a:xfrm>
            <a:off x="4364197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1D3D76-BD9F-0633-58C3-CC0CB193D9DE}"/>
              </a:ext>
            </a:extLst>
          </p:cNvPr>
          <p:cNvSpPr/>
          <p:nvPr/>
        </p:nvSpPr>
        <p:spPr>
          <a:xfrm>
            <a:off x="4985085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CA258E-A9EC-57E9-1A2F-63986DB2699D}"/>
              </a:ext>
            </a:extLst>
          </p:cNvPr>
          <p:cNvSpPr/>
          <p:nvPr/>
        </p:nvSpPr>
        <p:spPr>
          <a:xfrm>
            <a:off x="5611618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F0503E-BB0A-6F91-0FF2-28FF6A498B3C}"/>
              </a:ext>
            </a:extLst>
          </p:cNvPr>
          <p:cNvSpPr/>
          <p:nvPr/>
        </p:nvSpPr>
        <p:spPr>
          <a:xfrm>
            <a:off x="6232506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E4A042-06E0-848D-F83C-FE842F0A702C}"/>
              </a:ext>
            </a:extLst>
          </p:cNvPr>
          <p:cNvSpPr/>
          <p:nvPr/>
        </p:nvSpPr>
        <p:spPr>
          <a:xfrm>
            <a:off x="6853394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1D9B8F-D84C-969D-F33F-28EB0A69C773}"/>
              </a:ext>
            </a:extLst>
          </p:cNvPr>
          <p:cNvSpPr/>
          <p:nvPr/>
        </p:nvSpPr>
        <p:spPr>
          <a:xfrm>
            <a:off x="7474282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3F5E39-E478-4D16-FC81-A9FA8FD760BF}"/>
              </a:ext>
            </a:extLst>
          </p:cNvPr>
          <p:cNvSpPr/>
          <p:nvPr/>
        </p:nvSpPr>
        <p:spPr>
          <a:xfrm>
            <a:off x="8095170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01ADDA-B08E-3AC6-42DF-85922BAF5ADD}"/>
              </a:ext>
            </a:extLst>
          </p:cNvPr>
          <p:cNvSpPr/>
          <p:nvPr/>
        </p:nvSpPr>
        <p:spPr>
          <a:xfrm>
            <a:off x="8716058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775DA9-46D4-832B-DC79-4EC5D5A2039A}"/>
              </a:ext>
            </a:extLst>
          </p:cNvPr>
          <p:cNvSpPr/>
          <p:nvPr/>
        </p:nvSpPr>
        <p:spPr>
          <a:xfrm>
            <a:off x="9342591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9324DD6-7A80-876A-85C2-B6474342D6AA}"/>
              </a:ext>
            </a:extLst>
          </p:cNvPr>
          <p:cNvSpPr/>
          <p:nvPr/>
        </p:nvSpPr>
        <p:spPr>
          <a:xfrm>
            <a:off x="9963479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3CEA627-8AA6-89A5-1086-D3B37B48955C}"/>
              </a:ext>
            </a:extLst>
          </p:cNvPr>
          <p:cNvSpPr/>
          <p:nvPr/>
        </p:nvSpPr>
        <p:spPr>
          <a:xfrm>
            <a:off x="10584367" y="5940812"/>
            <a:ext cx="620888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ECB8FD-ABA0-4231-2BD5-045E6C74F4C5}"/>
              </a:ext>
            </a:extLst>
          </p:cNvPr>
          <p:cNvSpPr txBox="1"/>
          <p:nvPr/>
        </p:nvSpPr>
        <p:spPr>
          <a:xfrm>
            <a:off x="5783238" y="1498967"/>
            <a:ext cx="7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Intron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A740A-0510-1F2F-71E1-BE7C8370DD04}"/>
              </a:ext>
            </a:extLst>
          </p:cNvPr>
          <p:cNvSpPr txBox="1"/>
          <p:nvPr/>
        </p:nvSpPr>
        <p:spPr>
          <a:xfrm>
            <a:off x="4248812" y="1551557"/>
            <a:ext cx="6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079DF9-0F37-DDF5-B153-DD8735057379}"/>
              </a:ext>
            </a:extLst>
          </p:cNvPr>
          <p:cNvCxnSpPr>
            <a:stCxn id="39" idx="2"/>
            <a:endCxn id="5" idx="0"/>
          </p:cNvCxnSpPr>
          <p:nvPr/>
        </p:nvCxnSpPr>
        <p:spPr>
          <a:xfrm flipH="1">
            <a:off x="4447086" y="1920889"/>
            <a:ext cx="134253" cy="357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5BD3AB-6768-3516-D543-44784A03636C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5929634" y="1868299"/>
            <a:ext cx="240120" cy="392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Down Arrow 45">
            <a:extLst>
              <a:ext uri="{FF2B5EF4-FFF2-40B4-BE49-F238E27FC236}">
                <a16:creationId xmlns:a16="http://schemas.microsoft.com/office/drawing/2014/main" id="{B06345A4-242E-BA0C-A2C7-F185E472C059}"/>
              </a:ext>
            </a:extLst>
          </p:cNvPr>
          <p:cNvSpPr/>
          <p:nvPr/>
        </p:nvSpPr>
        <p:spPr>
          <a:xfrm>
            <a:off x="5987658" y="2716309"/>
            <a:ext cx="355598" cy="5698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974E2153-A6F6-1DD1-B6CC-0AD2AA785430}"/>
              </a:ext>
            </a:extLst>
          </p:cNvPr>
          <p:cNvSpPr/>
          <p:nvPr/>
        </p:nvSpPr>
        <p:spPr>
          <a:xfrm rot="1380100">
            <a:off x="4846598" y="3942968"/>
            <a:ext cx="355598" cy="5698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2885106E-26FD-9483-9F1E-BFF75B32F924}"/>
              </a:ext>
            </a:extLst>
          </p:cNvPr>
          <p:cNvSpPr/>
          <p:nvPr/>
        </p:nvSpPr>
        <p:spPr>
          <a:xfrm>
            <a:off x="5987658" y="5006480"/>
            <a:ext cx="355598" cy="5698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21EEC6EE-5EE7-E611-FA0C-B4C15AA8A1A7}"/>
              </a:ext>
            </a:extLst>
          </p:cNvPr>
          <p:cNvSpPr/>
          <p:nvPr/>
        </p:nvSpPr>
        <p:spPr>
          <a:xfrm rot="19679585">
            <a:off x="7214642" y="3945444"/>
            <a:ext cx="355598" cy="5698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84D3E4-17B7-29C6-BD44-89484ACBD11E}"/>
              </a:ext>
            </a:extLst>
          </p:cNvPr>
          <p:cNvSpPr txBox="1"/>
          <p:nvPr/>
        </p:nvSpPr>
        <p:spPr>
          <a:xfrm>
            <a:off x="6732540" y="2859678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Transcription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7AE757-C67A-F50F-02F7-4D5FA046F362}"/>
              </a:ext>
            </a:extLst>
          </p:cNvPr>
          <p:cNvSpPr txBox="1"/>
          <p:nvPr/>
        </p:nvSpPr>
        <p:spPr>
          <a:xfrm>
            <a:off x="6732540" y="5147390"/>
            <a:ext cx="128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Translation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7E7F17-FC0E-A18E-9032-6B4DD71CC98F}"/>
              </a:ext>
            </a:extLst>
          </p:cNvPr>
          <p:cNvSpPr txBox="1"/>
          <p:nvPr/>
        </p:nvSpPr>
        <p:spPr>
          <a:xfrm>
            <a:off x="5713262" y="399199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Splicing</a:t>
            </a:r>
          </a:p>
        </p:txBody>
      </p:sp>
    </p:spTree>
    <p:extLst>
      <p:ext uri="{BB962C8B-B14F-4D97-AF65-F5344CB8AC3E}">
        <p14:creationId xmlns:p14="http://schemas.microsoft.com/office/powerpoint/2010/main" val="213488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539</Words>
  <Application>Microsoft Macintosh PowerPoint</Application>
  <PresentationFormat>Widescreen</PresentationFormat>
  <Paragraphs>83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Cambria Math</vt:lpstr>
      <vt:lpstr>ElsevierGulliver</vt:lpstr>
      <vt:lpstr>Harding</vt:lpstr>
      <vt:lpstr>Helvetica</vt:lpstr>
      <vt:lpstr>Helvetica Neue</vt:lpstr>
      <vt:lpstr>Wingdings</vt:lpstr>
      <vt:lpstr>Office Theme</vt:lpstr>
      <vt:lpstr>Resources for Post GWAS Analysis</vt:lpstr>
      <vt:lpstr>GWAS to Biological Understanding</vt:lpstr>
      <vt:lpstr>Drug development applications</vt:lpstr>
      <vt:lpstr>Publicly Available GWAS Summary Statistics</vt:lpstr>
      <vt:lpstr>Online Resources Individual Variants</vt:lpstr>
      <vt:lpstr>PheWAS</vt:lpstr>
      <vt:lpstr>Exome-based association statistics</vt:lpstr>
      <vt:lpstr>Where are the GWAS hits?</vt:lpstr>
      <vt:lpstr>The Central Dogma</vt:lpstr>
      <vt:lpstr>Molecular Quantitative Trait Loci (molQTLs)</vt:lpstr>
      <vt:lpstr>GTEx</vt:lpstr>
      <vt:lpstr>FUMA: GWAS Annotation</vt:lpstr>
      <vt:lpstr>More to come on post-GWAS analysis methods!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Isabelle McGrath</dc:creator>
  <cp:lastModifiedBy>Isabelle McGrath</cp:lastModifiedBy>
  <cp:revision>1</cp:revision>
  <dcterms:created xsi:type="dcterms:W3CDTF">2025-06-20T20:24:59Z</dcterms:created>
  <dcterms:modified xsi:type="dcterms:W3CDTF">2025-06-24T13:10:06Z</dcterms:modified>
</cp:coreProperties>
</file>